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46"/>
  </p:notesMasterIdLst>
  <p:handoutMasterIdLst>
    <p:handoutMasterId r:id="rId47"/>
  </p:handoutMasterIdLst>
  <p:sldIdLst>
    <p:sldId id="427" r:id="rId5"/>
    <p:sldId id="428" r:id="rId6"/>
    <p:sldId id="429" r:id="rId7"/>
    <p:sldId id="430" r:id="rId8"/>
    <p:sldId id="431" r:id="rId9"/>
    <p:sldId id="432" r:id="rId10"/>
    <p:sldId id="468" r:id="rId11"/>
    <p:sldId id="469" r:id="rId12"/>
    <p:sldId id="470" r:id="rId13"/>
    <p:sldId id="471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55" r:id="rId33"/>
    <p:sldId id="456" r:id="rId34"/>
    <p:sldId id="457" r:id="rId35"/>
    <p:sldId id="458" r:id="rId36"/>
    <p:sldId id="459" r:id="rId37"/>
    <p:sldId id="460" r:id="rId38"/>
    <p:sldId id="461" r:id="rId39"/>
    <p:sldId id="462" r:id="rId40"/>
    <p:sldId id="463" r:id="rId41"/>
    <p:sldId id="464" r:id="rId42"/>
    <p:sldId id="465" r:id="rId43"/>
    <p:sldId id="466" r:id="rId44"/>
    <p:sldId id="467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8" autoAdjust="0"/>
    <p:restoredTop sz="92196" autoAdjust="0"/>
  </p:normalViewPr>
  <p:slideViewPr>
    <p:cSldViewPr>
      <p:cViewPr varScale="1">
        <p:scale>
          <a:sx n="111" d="100"/>
          <a:sy n="111" d="100"/>
        </p:scale>
        <p:origin x="9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123" Type="http://schemas.microsoft.com/office/2015/10/relationships/revisionInfo" Target="revisionInfo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10A56-6AA2-C743-A688-A4C11C154695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3DE2C-6CC5-5741-AC94-02B056C8F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41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1713-3CF6-4469-9746-34AB3FADFE84}" type="datetimeFigureOut">
              <a:rPr lang="en-US" smtClean="0"/>
              <a:pPr/>
              <a:t>8/29/17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8F494-0C48-417A-A877-0763ACB88C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92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nx.rice.edu/content/m12371/latest/#dna" TargetMode="External"/><Relationship Id="rId4" Type="http://schemas.openxmlformats.org/officeDocument/2006/relationships/hyperlink" Target="http://cnx.rice.edu/content/m12371/latest/#promoter" TargetMode="External"/><Relationship Id="rId5" Type="http://schemas.openxmlformats.org/officeDocument/2006/relationships/hyperlink" Target="http://cnx.rice.edu/content/m12371/latest/#enhancer" TargetMode="External"/><Relationship Id="rId6" Type="http://schemas.openxmlformats.org/officeDocument/2006/relationships/hyperlink" Target="http://cnx.rice.edu/content/m12371/latest/#transcription" TargetMode="External"/><Relationship Id="rId7" Type="http://schemas.openxmlformats.org/officeDocument/2006/relationships/hyperlink" Target="http://en.wikipedia.org/wiki/Transcription_facto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Reference:</a:t>
            </a:r>
          </a:p>
          <a:p>
            <a:r>
              <a:rPr lang="en-US" altLang="en-US">
                <a:latin typeface="Times New Roman" charset="0"/>
              </a:rPr>
              <a:t>https://www.ncbi.nlm.nih.gov/pmc/articles/PMC3928520/pdf/btt703.pdf</a:t>
            </a:r>
          </a:p>
          <a:p>
            <a:endParaRPr lang="en-US" altLang="en-US">
              <a:latin typeface="Times New Roman" charset="0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264973F-6446-D143-9D92-27806B0B53A3}" type="slidenum">
              <a:rPr lang="en-US" altLang="en-US">
                <a:latin typeface="Times New Roman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50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EA0D535-B287-9D4F-A0BF-64BBC89B916C}" type="slidenum">
              <a:rPr lang="en-US" altLang="en-US">
                <a:latin typeface="Times New Roman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TRANSCRIPTION FACTOR: a protein that binds </a:t>
            </a:r>
            <a:r>
              <a:rPr lang="en-US" altLang="en-US">
                <a:latin typeface="Times New Roman" charset="0"/>
                <a:hlinkClick r:id="rId3"/>
              </a:rPr>
              <a:t>DNA</a:t>
            </a:r>
            <a:r>
              <a:rPr lang="en-US" altLang="en-US">
                <a:latin typeface="Times New Roman" charset="0"/>
              </a:rPr>
              <a:t> at a specific </a:t>
            </a:r>
            <a:r>
              <a:rPr lang="en-US" altLang="en-US">
                <a:latin typeface="Times New Roman" charset="0"/>
                <a:hlinkClick r:id="rId4"/>
              </a:rPr>
              <a:t>promoter</a:t>
            </a:r>
            <a:r>
              <a:rPr lang="en-US" altLang="en-US">
                <a:latin typeface="Times New Roman" charset="0"/>
              </a:rPr>
              <a:t> or </a:t>
            </a:r>
            <a:r>
              <a:rPr lang="en-US" altLang="en-US">
                <a:latin typeface="Times New Roman" charset="0"/>
                <a:hlinkClick r:id="rId5"/>
              </a:rPr>
              <a:t>enhancer</a:t>
            </a:r>
            <a:r>
              <a:rPr lang="en-US" altLang="en-US">
                <a:latin typeface="Times New Roman" charset="0"/>
              </a:rPr>
              <a:t> region or site, where it regulates </a:t>
            </a:r>
            <a:r>
              <a:rPr lang="en-US" altLang="en-US">
                <a:latin typeface="Times New Roman" charset="0"/>
                <a:hlinkClick r:id="rId6"/>
              </a:rPr>
              <a:t>transcription</a:t>
            </a:r>
            <a:r>
              <a:rPr lang="en-US" altLang="en-US">
                <a:latin typeface="Times New Roman" charset="0"/>
              </a:rPr>
              <a:t>. Transcription factors can be selectively activated or deactivated by other proteins, often as the final step in signal transduction. </a:t>
            </a:r>
            <a:r>
              <a:rPr lang="en-US" altLang="en-US">
                <a:latin typeface="Times New Roman" charset="0"/>
                <a:hlinkClick r:id="rId7"/>
              </a:rPr>
              <a:t>(from Wikipedia)</a:t>
            </a:r>
            <a:r>
              <a:rPr lang="en-US" altLang="en-US">
                <a:latin typeface="Times New Roman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159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1C4AE12-2735-FB45-A211-28D567A85B36}" type="slidenum">
              <a:rPr lang="en-US" altLang="en-US">
                <a:latin typeface="Times New Roman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Verdana" charset="0"/>
              </a:rPr>
              <a:t>GRNs are remarkably diverse in their structure, but several basic properties are illustrated in this figure. In this example, two different signals impinge on a single target gene where the cis-regulatory elements provide for an integrated output in response to the two inputs. Signal molecule A triggers the conversion of inactive transcription factor A (green oval) into an active form that binds directly to the target gene's cis-regulatory sequence. The process for signal B is more complex. Signal B triggers the separation of inactive B (red oval) from an inhibitory factor (yellow rectangle). B is then free to form an active complex that binds to the active A transcription factor on the cis-regulatory sequence. The net output is expression of the target gene at a level determined by the action of factors A and B. In this way, cis-regulatory DNA sequences, together with the proteins that assemble on them, integrate information from multiple signaling inputs to produce an appropriately regulated readout.</a:t>
            </a:r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009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00A2B3-F016-CD41-B609-16CB515E2510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5897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3718EB-0575-7241-BAC8-BB152F1060C3}" type="slidenum">
              <a:rPr lang="en-US" altLang="en-US">
                <a:latin typeface="Times New Roman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Bliss-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00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CE413A-0ACC-4C4B-AEA7-1D3F8857F828}" type="slidenum">
              <a:rPr lang="en-US" altLang="en-US">
                <a:latin typeface="Times New Roman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Times New Roman" charset="0"/>
              </a:rPr>
              <a:t>Finding interactions between proteins involved in common cellular functions is a way to get a broader view of how they work cooperatively in a cell.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Experimental studies indicate that many diseases are related to subtle molecular events such as protein interactions;</a:t>
            </a:r>
          </a:p>
          <a:p>
            <a:endParaRPr lang="en-US" altLang="en-US">
              <a:latin typeface="Times New Roman" charset="0"/>
            </a:endParaRPr>
          </a:p>
          <a:p>
            <a:r>
              <a:rPr lang="en-US" altLang="en-US">
                <a:latin typeface="Times New Roman" charset="0"/>
              </a:rPr>
              <a:t>Inferring protein interactions, especially disease-related, beneficial for the process of drug design.</a:t>
            </a:r>
          </a:p>
          <a:p>
            <a:endParaRPr lang="en-US" altLang="en-US">
              <a:latin typeface="Times New Roman" charset="0"/>
            </a:endParaRPr>
          </a:p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671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17613" y="354013"/>
            <a:ext cx="4616450" cy="346392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xfrm>
            <a:off x="317500" y="4087813"/>
            <a:ext cx="6248400" cy="4724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z="1000"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FC35E-E4CE-9D4E-83CA-09DD86294588}" type="slidenum">
              <a:rPr kumimoji="0" lang="en-US" altLang="en-US">
                <a:latin typeface="Arial" charset="0"/>
                <a:ea typeface="MS PGothic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kumimoji="0" lang="en-US" altLang="en-US">
              <a:latin typeface="Arial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7004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736F96F-7433-4D4B-9A28-B20B8001F812}" type="slidenum">
              <a:rPr kumimoji="0" lang="en-US" altLang="en-US">
                <a:latin typeface="Arial" charset="0"/>
                <a:ea typeface="MS PGothic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kumimoji="0" lang="en-US" altLang="en-US">
              <a:latin typeface="Arial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360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3" y="1052513"/>
            <a:ext cx="1338262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3" y="1058863"/>
            <a:ext cx="127952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46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New background_title.png">
            <a:extLst>
              <a:ext uri="{FF2B5EF4-FFF2-40B4-BE49-F238E27FC236}">
                <a16:creationId xmlns:a16="http://schemas.microsoft.com/office/drawing/2014/main" xmlns="" id="{A050D197-EAEA-4761-9654-73CAA65AE8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rcRect b="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235576B-7F3C-4840-ADD7-A9DF1158E3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4F5968A-2895-4570-BCBF-C8A564ADE40E}"/>
              </a:ext>
            </a:extLst>
          </p:cNvPr>
          <p:cNvSpPr/>
          <p:nvPr userDrawn="1"/>
        </p:nvSpPr>
        <p:spPr>
          <a:xfrm>
            <a:off x="0" y="0"/>
            <a:ext cx="8001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C9F6690-FDFD-41C8-9697-6454A2FF1523}" type="datetimeFigureOut">
              <a:rPr lang="en-US" smtClean="0"/>
              <a:t>8/29/17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235576B-7F3C-4840-ADD7-A9DF1158E3A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3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2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ip.doe-mbi.ucla.edu/" TargetMode="External"/><Relationship Id="rId4" Type="http://schemas.openxmlformats.org/officeDocument/2006/relationships/hyperlink" Target="http://www.proteome.com/" TargetMode="External"/><Relationship Id="rId5" Type="http://schemas.openxmlformats.org/officeDocument/2006/relationships/hyperlink" Target="http://www.ebi.ac.uk/intact/index.html" TargetMode="External"/><Relationship Id="rId6" Type="http://schemas.openxmlformats.org/officeDocument/2006/relationships/hyperlink" Target="http://www.bind.ca/" TargetMode="External"/><Relationship Id="rId7" Type="http://schemas.openxmlformats.org/officeDocument/2006/relationships/hyperlink" Target="http://biodata.mshri.on.ca/grid/servlet/Index" TargetMode="External"/><Relationship Id="rId8" Type="http://schemas.openxmlformats.org/officeDocument/2006/relationships/hyperlink" Target="http://mint.bio.uniroma2.it/mint/index.php" TargetMode="External"/><Relationship Id="rId9" Type="http://schemas.openxmlformats.org/officeDocument/2006/relationships/hyperlink" Target="http://predictome.bu.edu/" TargetMode="External"/><Relationship Id="rId10" Type="http://schemas.openxmlformats.org/officeDocument/2006/relationships/hyperlink" Target="http://apropos.icmb.utexas.edu/plex/plex.html" TargetMode="External"/><Relationship Id="rId11" Type="http://schemas.openxmlformats.org/officeDocument/2006/relationships/hyperlink" Target="http://string.embl.de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mips.gsf.de/genre/proj/yeast/index.jsp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="" xmlns:a16="http://schemas.microsoft.com/office/drawing/2014/main" id="{F3039335-ED5A-44D2-B8F1-A28AE3916B5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4800" dirty="0"/>
              <a:t>Biological Gene and Protein Networks </a:t>
            </a:r>
            <a:r>
              <a:rPr lang="en-US" altLang="en-US" sz="4800" dirty="0" smtClean="0"/>
              <a:t>and </a:t>
            </a:r>
            <a:r>
              <a:rPr lang="en-US" altLang="en-US" sz="4800" dirty="0"/>
              <a:t>T</a:t>
            </a:r>
            <a:r>
              <a:rPr lang="en-US" altLang="en-US" sz="4800" dirty="0" smtClean="0"/>
              <a:t>heir </a:t>
            </a:r>
            <a:r>
              <a:rPr lang="en-US" altLang="en-US" sz="4800" dirty="0"/>
              <a:t>P</a:t>
            </a:r>
            <a:r>
              <a:rPr lang="en-US" altLang="en-US" sz="4800" dirty="0" smtClean="0"/>
              <a:t>lace </a:t>
            </a:r>
            <a:r>
              <a:rPr lang="en-US" altLang="en-US" sz="4800" dirty="0"/>
              <a:t>in D</a:t>
            </a:r>
            <a:r>
              <a:rPr lang="en-US" altLang="en-US" sz="4800" dirty="0" smtClean="0"/>
              <a:t>ownstream Analysis</a:t>
            </a:r>
            <a:endParaRPr lang="en-US" altLang="en-US" sz="4800" dirty="0"/>
          </a:p>
        </p:txBody>
      </p:sp>
      <p:sp>
        <p:nvSpPr>
          <p:cNvPr id="6147" name="Subtitle 2"/>
          <p:cNvSpPr>
            <a:spLocks noGrp="1" noChangeArrowheads="1"/>
          </p:cNvSpPr>
          <p:nvPr>
            <p:ph type="subTitle" idx="1"/>
          </p:nvPr>
        </p:nvSpPr>
        <p:spPr>
          <a:xfrm>
            <a:off x="825038" y="4455620"/>
            <a:ext cx="7543800" cy="1792779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/>
              <a:t>Why would we use networks?</a:t>
            </a:r>
          </a:p>
          <a:p>
            <a:r>
              <a:rPr lang="en-US" altLang="en-US" sz="2000" i="1" dirty="0"/>
              <a:t>bottom line up-front:</a:t>
            </a:r>
          </a:p>
          <a:p>
            <a:r>
              <a:rPr lang="en-US" altLang="en-US" sz="2000" dirty="0">
                <a:solidFill>
                  <a:srgbClr val="FF0000"/>
                </a:solidFill>
              </a:rPr>
              <a:t>Prior biological knowledge greatly facilitates the meaningful interpretation of gene-expression data. </a:t>
            </a:r>
            <a:r>
              <a:rPr lang="en-US" altLang="en-US" sz="2000" dirty="0"/>
              <a:t>Causal networks constructed from individual relationships curated from the literature are particularly suited for this task, since they create mechanistic hypotheses that explain the expression changes observed in datasets.</a:t>
            </a:r>
          </a:p>
        </p:txBody>
      </p:sp>
    </p:spTree>
    <p:extLst>
      <p:ext uri="{BB962C8B-B14F-4D97-AF65-F5344CB8AC3E}">
        <p14:creationId xmlns:p14="http://schemas.microsoft.com/office/powerpoint/2010/main" val="204078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Basic Features</a:t>
            </a:r>
            <a:endParaRPr lang="en-US" altLang="x-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91440" indent="-91440" fontAlgn="auto">
              <a:buFont typeface="Calibri" panose="020F0502020204030204" pitchFamily="34" charset="0"/>
              <a:buChar char=" "/>
              <a:defRPr/>
            </a:pPr>
            <a:r>
              <a:rPr lang="en-US" altLang="x-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gene			</a:t>
            </a:r>
          </a:p>
          <a:p>
            <a:pPr marL="566928" lvl="2" indent="-182880" fontAlgn="auto">
              <a:buFont typeface="Calibri" pitchFamily="34" charset="0"/>
              <a:buChar char="◦"/>
              <a:defRPr/>
            </a:pPr>
            <a:endParaRPr lang="en-US" altLang="x-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6928" lvl="2" indent="-182880" fontAlgn="auto">
              <a:buFont typeface="Calibri" pitchFamily="34" charset="0"/>
              <a:buChar char="◦"/>
              <a:defRPr/>
            </a:pPr>
            <a:endParaRPr lang="en-US" altLang="x-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6928" lvl="2" indent="-182880" fontAlgn="auto">
              <a:buFont typeface="Calibri" pitchFamily="34" charset="0"/>
              <a:buChar char="◦"/>
              <a:defRPr/>
            </a:pPr>
            <a:endParaRPr lang="en-US" altLang="x-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66928" lvl="2" indent="-182880" fontAlgn="auto">
              <a:buFont typeface="Calibri" pitchFamily="34" charset="0"/>
              <a:buChar char="◦"/>
              <a:defRPr/>
            </a:pPr>
            <a:endParaRPr lang="en-US" altLang="x-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9808" lvl="3" indent="-182880" fontAlgn="auto">
              <a:buFont typeface="Calibri" pitchFamily="34" charset="0"/>
              <a:buChar char="◦"/>
              <a:defRPr/>
            </a:pPr>
            <a:endParaRPr lang="en-US" altLang="x-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9808" lvl="3" indent="-182880" fontAlgn="auto">
              <a:buFont typeface="Calibri" pitchFamily="34" charset="0"/>
              <a:buChar char="◦"/>
              <a:defRPr/>
            </a:pPr>
            <a:endParaRPr lang="en-US" altLang="x-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fontAlgn="auto">
              <a:buFont typeface="Calibri" pitchFamily="34" charset="0"/>
              <a:buChar char="◦"/>
              <a:defRPr/>
            </a:pPr>
            <a:endParaRPr lang="en-US" altLang="x-none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fontAlgn="auto">
              <a:buFont typeface="Calibri" pitchFamily="34" charset="0"/>
              <a:buChar char="◦"/>
              <a:defRPr/>
            </a:pPr>
            <a:r>
              <a:rPr lang="en-US" altLang="x-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Regulators/Co-regulators</a:t>
            </a:r>
          </a:p>
          <a:p>
            <a:pPr marL="384048" lvl="1" indent="-182880" fontAlgn="auto">
              <a:buFont typeface="Calibri" pitchFamily="34" charset="0"/>
              <a:buChar char="◦"/>
              <a:defRPr/>
            </a:pPr>
            <a:r>
              <a:rPr lang="en-US" altLang="x-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Upstream/Downstream elements in the network</a:t>
            </a:r>
          </a:p>
          <a:p>
            <a:pPr marL="384048" lvl="1" indent="-182880" fontAlgn="auto">
              <a:buFont typeface="Calibri" pitchFamily="34" charset="0"/>
              <a:buChar char="◦"/>
              <a:defRPr/>
            </a:pPr>
            <a:r>
              <a:rPr lang="en-US" altLang="x-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Global connectivity/interconnectivity</a:t>
            </a:r>
          </a:p>
          <a:p>
            <a:pPr marL="384048" lvl="1" indent="-182880" fontAlgn="auto">
              <a:buFont typeface="Calibri" pitchFamily="34" charset="0"/>
              <a:buChar char="◦"/>
              <a:defRPr/>
            </a:pPr>
            <a:r>
              <a:rPr lang="en-US" altLang="x-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features</a:t>
            </a:r>
          </a:p>
          <a:p>
            <a:pPr marL="384048" lvl="1" indent="-182880" fontAlgn="auto">
              <a:buFont typeface="Calibri" pitchFamily="34" charset="0"/>
              <a:buChar char="◦"/>
              <a:defRPr/>
            </a:pPr>
            <a:r>
              <a:rPr lang="en-US" altLang="x-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Differentially expressed subnetworks</a:t>
            </a:r>
          </a:p>
          <a:p>
            <a:pPr marL="384048" lvl="1" indent="-182880" fontAlgn="auto">
              <a:buFont typeface="Calibri" pitchFamily="34" charset="0"/>
              <a:buChar char="◦"/>
              <a:defRPr/>
            </a:pPr>
            <a:r>
              <a:rPr lang="en-US" altLang="x-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 gene – one disease : bunch of genes – pathways</a:t>
            </a:r>
          </a:p>
          <a:p>
            <a:pPr marL="384048" lvl="1" indent="-182880" fontAlgn="auto">
              <a:buFont typeface="Calibri" pitchFamily="34" charset="0"/>
              <a:buChar char="◦"/>
              <a:defRPr/>
            </a:pPr>
            <a:r>
              <a:rPr lang="en-US" altLang="x-none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Nextgen</a:t>
            </a:r>
            <a:r>
              <a:rPr lang="en-US" altLang="x-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sequencing data</a:t>
            </a:r>
          </a:p>
          <a:p>
            <a:pPr marL="384048" lvl="1" indent="-182880" fontAlgn="auto">
              <a:buFont typeface="Calibri" pitchFamily="34" charset="0"/>
              <a:buChar char="◦"/>
              <a:defRPr/>
            </a:pPr>
            <a:r>
              <a:rPr lang="en-US" altLang="x-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Meta-analysis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19400"/>
            <a:ext cx="3016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63" y="2628900"/>
            <a:ext cx="7493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465263" y="2335213"/>
            <a:ext cx="2116137" cy="1093787"/>
            <a:chOff x="1160762" y="2639786"/>
            <a:chExt cx="2115838" cy="1094014"/>
          </a:xfrm>
        </p:grpSpPr>
        <p:pic>
          <p:nvPicPr>
            <p:cNvPr id="1434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980" y="2639786"/>
              <a:ext cx="1531620" cy="1094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1160762" y="3151067"/>
              <a:ext cx="380946" cy="201654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443663" y="2133600"/>
            <a:ext cx="1981200" cy="1685925"/>
            <a:chOff x="6553200" y="2362200"/>
            <a:chExt cx="1981200" cy="1686690"/>
          </a:xfrm>
        </p:grpSpPr>
        <p:pic>
          <p:nvPicPr>
            <p:cNvPr id="14344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2362200"/>
              <a:ext cx="1752600" cy="1686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ight Arrow 9"/>
            <p:cNvSpPr/>
            <p:nvPr/>
          </p:nvSpPr>
          <p:spPr>
            <a:xfrm>
              <a:off x="6553200" y="3151546"/>
              <a:ext cx="381000" cy="201703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218113" y="1801813"/>
            <a:ext cx="14160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900">
                <a:solidFill>
                  <a:srgbClr val="1C4F87"/>
                </a:solidFill>
                <a:latin typeface="Calibri" charset="0"/>
              </a:rPr>
              <a:t>List of genes</a:t>
            </a:r>
            <a:endParaRPr lang="en-US" altLang="en-US" sz="19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5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Study GRN?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81200"/>
            <a:ext cx="8534400" cy="4343400"/>
          </a:xfrm>
        </p:spPr>
        <p:txBody>
          <a:bodyPr/>
          <a:lstStyle/>
          <a:p>
            <a:r>
              <a:rPr lang="en-US" altLang="en-US"/>
              <a:t>Genes are </a:t>
            </a:r>
            <a:r>
              <a:rPr lang="en-US" altLang="en-US" b="1">
                <a:solidFill>
                  <a:srgbClr val="FF0000"/>
                </a:solidFill>
              </a:rPr>
              <a:t>not independent</a:t>
            </a:r>
            <a:r>
              <a:rPr lang="en-US" altLang="en-US"/>
              <a:t>;</a:t>
            </a:r>
          </a:p>
          <a:p>
            <a:pPr lvl="1"/>
            <a:r>
              <a:rPr lang="en-US" altLang="en-US"/>
              <a:t>They regulate each other and act collectively; </a:t>
            </a:r>
          </a:p>
          <a:p>
            <a:pPr lvl="1"/>
            <a:r>
              <a:rPr lang="en-US" altLang="en-US"/>
              <a:t>This collective behavior can be observed using microarray;</a:t>
            </a:r>
          </a:p>
          <a:p>
            <a:r>
              <a:rPr lang="en-US" altLang="en-US"/>
              <a:t>Some genes </a:t>
            </a:r>
            <a:r>
              <a:rPr lang="en-US" altLang="en-US" b="1">
                <a:solidFill>
                  <a:srgbClr val="FF0000"/>
                </a:solidFill>
              </a:rPr>
              <a:t>control the response</a:t>
            </a:r>
            <a:r>
              <a:rPr lang="en-US" altLang="en-US"/>
              <a:t> of the cell to changes in the environment by regulating other genes; </a:t>
            </a:r>
          </a:p>
          <a:p>
            <a:r>
              <a:rPr lang="en-US" altLang="en-US"/>
              <a:t>Potential </a:t>
            </a:r>
            <a:r>
              <a:rPr lang="en-US" altLang="en-US">
                <a:solidFill>
                  <a:srgbClr val="003366"/>
                </a:solidFill>
              </a:rPr>
              <a:t>discovery of</a:t>
            </a:r>
            <a:r>
              <a:rPr lang="en-US" altLang="en-US">
                <a:solidFill>
                  <a:schemeClr val="folHlink"/>
                </a:solidFill>
              </a:rPr>
              <a:t> </a:t>
            </a:r>
            <a:r>
              <a:rPr lang="en-US" altLang="en-US" b="1">
                <a:solidFill>
                  <a:srgbClr val="FF0000"/>
                </a:solidFill>
              </a:rPr>
              <a:t>triggering mechanism</a:t>
            </a:r>
            <a:r>
              <a:rPr lang="en-US" altLang="en-US"/>
              <a:t> and </a:t>
            </a:r>
            <a:r>
              <a:rPr lang="en-US" altLang="en-US" b="1">
                <a:solidFill>
                  <a:srgbClr val="FF0000"/>
                </a:solidFill>
              </a:rPr>
              <a:t>treatments for disease</a:t>
            </a:r>
            <a:r>
              <a:rPr lang="en-US" altLang="en-US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401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86868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en-US" altLang="en-US"/>
              <a:t>Modeling Gene Regulatory Networks</a:t>
            </a:r>
          </a:p>
        </p:txBody>
      </p:sp>
      <p:sp>
        <p:nvSpPr>
          <p:cNvPr id="29699" name="Rectangle 5">
            <a:extLst>
              <a:ext uri="{FF2B5EF4-FFF2-40B4-BE49-F238E27FC236}">
                <a16:creationId xmlns="" xmlns:a16="http://schemas.microsoft.com/office/drawing/2014/main" id="{E8F30ED9-B9EE-44C1-A97B-B6FBBA8813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2057400"/>
            <a:ext cx="7772400" cy="4495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/>
              <a:t>Linear Model;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/>
              <a:t>Bayesian Networks;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/>
              <a:t>Differential Equations;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b="1">
                <a:solidFill>
                  <a:srgbClr val="FF0000"/>
                </a:solidFill>
              </a:rPr>
              <a:t>Boolean Network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/>
              <a:t>Originally introduced by Kauffman (1969)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>
                <a:ea typeface="굴림" panose="020B0600000101010101" pitchFamily="34" charset="-127"/>
              </a:rPr>
              <a:t>Boolean network is a kind of </a:t>
            </a:r>
            <a:r>
              <a:rPr lang="en-US" altLang="ko-KR" b="1">
                <a:solidFill>
                  <a:srgbClr val="FF0000"/>
                </a:solidFill>
                <a:ea typeface="굴림" panose="020B0600000101010101" pitchFamily="34" charset="-127"/>
              </a:rPr>
              <a:t>Graph</a:t>
            </a:r>
          </a:p>
          <a:p>
            <a:pPr lvl="2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>
                <a:ea typeface="굴림" panose="020B0600000101010101" pitchFamily="34" charset="-127"/>
              </a:rPr>
              <a:t>G(V, F) – V is a set of </a:t>
            </a:r>
            <a:r>
              <a:rPr lang="en-US" altLang="ko-KR" b="1">
                <a:solidFill>
                  <a:srgbClr val="FF0000"/>
                </a:solidFill>
                <a:ea typeface="굴림" panose="020B0600000101010101" pitchFamily="34" charset="-127"/>
              </a:rPr>
              <a:t>nodes</a:t>
            </a:r>
            <a:r>
              <a:rPr lang="en-US" altLang="ko-KR">
                <a:ea typeface="굴림" panose="020B0600000101010101" pitchFamily="34" charset="-127"/>
              </a:rPr>
              <a:t> ( genes ) as </a:t>
            </a:r>
            <a:r>
              <a:rPr lang="en-US" altLang="ko-KR" i="1">
                <a:ea typeface="굴림" panose="020B0600000101010101" pitchFamily="34" charset="-127"/>
              </a:rPr>
              <a:t>x</a:t>
            </a:r>
            <a:r>
              <a:rPr lang="en-US" altLang="ko-KR" i="1" baseline="-25000">
                <a:ea typeface="굴림" panose="020B0600000101010101" pitchFamily="34" charset="-127"/>
              </a:rPr>
              <a:t>1 </a:t>
            </a:r>
            <a:r>
              <a:rPr lang="en-US" altLang="ko-KR" i="1">
                <a:ea typeface="굴림" panose="020B0600000101010101" pitchFamily="34" charset="-127"/>
              </a:rPr>
              <a:t>, x</a:t>
            </a:r>
            <a:r>
              <a:rPr lang="en-US" altLang="ko-KR" i="1" baseline="-25000">
                <a:ea typeface="굴림" panose="020B0600000101010101" pitchFamily="34" charset="-127"/>
              </a:rPr>
              <a:t>2</a:t>
            </a:r>
            <a:r>
              <a:rPr lang="en-US" altLang="ko-KR" i="1">
                <a:ea typeface="굴림" panose="020B0600000101010101" pitchFamily="34" charset="-127"/>
              </a:rPr>
              <a:t>, …, x</a:t>
            </a:r>
            <a:r>
              <a:rPr lang="en-US" altLang="ko-KR" i="1" baseline="-25000">
                <a:ea typeface="굴림" panose="020B0600000101010101" pitchFamily="34" charset="-127"/>
              </a:rPr>
              <a:t>n</a:t>
            </a:r>
            <a:r>
              <a:rPr lang="en-US" altLang="ko-KR">
                <a:ea typeface="굴림" panose="020B0600000101010101" pitchFamily="34" charset="-127"/>
              </a:rPr>
              <a:t> 	        F is a list of </a:t>
            </a:r>
            <a:r>
              <a:rPr lang="en-US" altLang="ko-KR" b="1">
                <a:solidFill>
                  <a:srgbClr val="FF0000"/>
                </a:solidFill>
                <a:ea typeface="굴림" panose="020B0600000101010101" pitchFamily="34" charset="-127"/>
              </a:rPr>
              <a:t>Boolean functions</a:t>
            </a:r>
            <a:r>
              <a:rPr lang="en-US" altLang="ko-KR">
                <a:ea typeface="굴림" panose="020B0600000101010101" pitchFamily="34" charset="-127"/>
              </a:rPr>
              <a:t> </a:t>
            </a:r>
            <a:r>
              <a:rPr lang="en-US" altLang="ko-KR" i="1">
                <a:ea typeface="굴림" panose="020B0600000101010101" pitchFamily="34" charset="-127"/>
              </a:rPr>
              <a:t>f(x</a:t>
            </a:r>
            <a:r>
              <a:rPr lang="en-US" altLang="ko-KR" i="1" baseline="-25000">
                <a:ea typeface="굴림" panose="020B0600000101010101" pitchFamily="34" charset="-127"/>
              </a:rPr>
              <a:t>1 </a:t>
            </a:r>
            <a:r>
              <a:rPr lang="en-US" altLang="ko-KR" i="1">
                <a:ea typeface="굴림" panose="020B0600000101010101" pitchFamily="34" charset="-127"/>
              </a:rPr>
              <a:t>, x</a:t>
            </a:r>
            <a:r>
              <a:rPr lang="en-US" altLang="ko-KR" i="1" baseline="-25000">
                <a:ea typeface="굴림" panose="020B0600000101010101" pitchFamily="34" charset="-127"/>
              </a:rPr>
              <a:t>2</a:t>
            </a:r>
            <a:r>
              <a:rPr lang="en-US" altLang="ko-KR" i="1">
                <a:ea typeface="굴림" panose="020B0600000101010101" pitchFamily="34" charset="-127"/>
              </a:rPr>
              <a:t>, …, x</a:t>
            </a:r>
            <a:r>
              <a:rPr lang="en-US" altLang="ko-KR" i="1" baseline="-25000">
                <a:ea typeface="굴림" panose="020B0600000101010101" pitchFamily="34" charset="-127"/>
              </a:rPr>
              <a:t>n</a:t>
            </a:r>
            <a:r>
              <a:rPr lang="en-US" altLang="ko-KR" i="1">
                <a:ea typeface="굴림" panose="020B0600000101010101" pitchFamily="34" charset="-127"/>
              </a:rPr>
              <a:t>)</a:t>
            </a:r>
            <a:endParaRPr lang="en-US" altLang="en-US" i="1" baseline="-25000"/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/>
              <a:t>Gene expression is quantized to only two level:</a:t>
            </a:r>
          </a:p>
          <a:p>
            <a:pPr lvl="2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/>
              <a:t>1 (</a:t>
            </a:r>
            <a:r>
              <a:rPr lang="en-US" altLang="en-US" b="1">
                <a:solidFill>
                  <a:srgbClr val="33CC33"/>
                </a:solidFill>
              </a:rPr>
              <a:t>On</a:t>
            </a:r>
            <a:r>
              <a:rPr lang="en-US" altLang="en-US"/>
              <a:t>)  and 0 (</a:t>
            </a:r>
            <a:r>
              <a:rPr lang="en-US" altLang="en-US" b="1">
                <a:solidFill>
                  <a:srgbClr val="FF0000"/>
                </a:solidFill>
              </a:rPr>
              <a:t>OFF</a:t>
            </a:r>
            <a:r>
              <a:rPr lang="en-US" altLang="en-US"/>
              <a:t>);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>
                <a:ea typeface="굴림" panose="020B0600000101010101" pitchFamily="34" charset="-127"/>
              </a:rPr>
              <a:t>Every function has the result value of each node;</a:t>
            </a:r>
            <a:endParaRPr lang="en-US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143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Boolean Network Example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457200" y="527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FontTx/>
              <a:buNone/>
            </a:pPr>
            <a:endParaRPr lang="en-US" altLang="ko-KR" sz="4400" b="1">
              <a:solidFill>
                <a:srgbClr val="660033"/>
              </a:solidFill>
              <a:latin typeface="휴먼옛체" charset="0"/>
              <a:ea typeface="휴먼옛체" charset="0"/>
            </a:endParaRPr>
          </a:p>
        </p:txBody>
      </p:sp>
      <p:grpSp>
        <p:nvGrpSpPr>
          <p:cNvPr id="21508" name="Group 6"/>
          <p:cNvGrpSpPr>
            <a:grpSpLocks/>
          </p:cNvGrpSpPr>
          <p:nvPr/>
        </p:nvGrpSpPr>
        <p:grpSpPr bwMode="auto">
          <a:xfrm>
            <a:off x="468313" y="2312988"/>
            <a:ext cx="1727200" cy="1296987"/>
            <a:chOff x="295" y="1298"/>
            <a:chExt cx="1088" cy="817"/>
          </a:xfrm>
        </p:grpSpPr>
        <p:sp>
          <p:nvSpPr>
            <p:cNvPr id="21563" name="Rectangle 7"/>
            <p:cNvSpPr>
              <a:spLocks noChangeArrowheads="1"/>
            </p:cNvSpPr>
            <p:nvPr/>
          </p:nvSpPr>
          <p:spPr bwMode="auto">
            <a:xfrm>
              <a:off x="295" y="1298"/>
              <a:ext cx="362" cy="272"/>
            </a:xfrm>
            <a:prstGeom prst="rect">
              <a:avLst/>
            </a:prstGeom>
            <a:solidFill>
              <a:srgbClr val="F5F95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x1</a:t>
              </a:r>
            </a:p>
          </p:txBody>
        </p:sp>
        <p:sp>
          <p:nvSpPr>
            <p:cNvPr id="21564" name="Rectangle 8"/>
            <p:cNvSpPr>
              <a:spLocks noChangeArrowheads="1"/>
            </p:cNvSpPr>
            <p:nvPr/>
          </p:nvSpPr>
          <p:spPr bwMode="auto">
            <a:xfrm>
              <a:off x="295" y="1570"/>
              <a:ext cx="362" cy="272"/>
            </a:xfrm>
            <a:prstGeom prst="rect">
              <a:avLst/>
            </a:prstGeom>
            <a:solidFill>
              <a:srgbClr val="F5F95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x2</a:t>
              </a:r>
            </a:p>
          </p:txBody>
        </p:sp>
        <p:sp>
          <p:nvSpPr>
            <p:cNvPr id="21565" name="Rectangle 9"/>
            <p:cNvSpPr>
              <a:spLocks noChangeArrowheads="1"/>
            </p:cNvSpPr>
            <p:nvPr/>
          </p:nvSpPr>
          <p:spPr bwMode="auto">
            <a:xfrm>
              <a:off x="295" y="1842"/>
              <a:ext cx="362" cy="273"/>
            </a:xfrm>
            <a:prstGeom prst="rect">
              <a:avLst/>
            </a:prstGeom>
            <a:solidFill>
              <a:srgbClr val="F5F95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x3</a:t>
              </a:r>
            </a:p>
          </p:txBody>
        </p:sp>
        <p:sp>
          <p:nvSpPr>
            <p:cNvPr id="21566" name="Rectangle 10"/>
            <p:cNvSpPr>
              <a:spLocks noChangeArrowheads="1"/>
            </p:cNvSpPr>
            <p:nvPr/>
          </p:nvSpPr>
          <p:spPr bwMode="auto">
            <a:xfrm>
              <a:off x="657" y="1298"/>
              <a:ext cx="363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67" name="Rectangle 11"/>
            <p:cNvSpPr>
              <a:spLocks noChangeArrowheads="1"/>
            </p:cNvSpPr>
            <p:nvPr/>
          </p:nvSpPr>
          <p:spPr bwMode="auto">
            <a:xfrm>
              <a:off x="1020" y="1298"/>
              <a:ext cx="363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68" name="Rectangle 12"/>
            <p:cNvSpPr>
              <a:spLocks noChangeArrowheads="1"/>
            </p:cNvSpPr>
            <p:nvPr/>
          </p:nvSpPr>
          <p:spPr bwMode="auto">
            <a:xfrm>
              <a:off x="1020" y="1570"/>
              <a:ext cx="363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69" name="Rectangle 13"/>
            <p:cNvSpPr>
              <a:spLocks noChangeArrowheads="1"/>
            </p:cNvSpPr>
            <p:nvPr/>
          </p:nvSpPr>
          <p:spPr bwMode="auto">
            <a:xfrm>
              <a:off x="657" y="1570"/>
              <a:ext cx="363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70" name="Rectangle 14"/>
            <p:cNvSpPr>
              <a:spLocks noChangeArrowheads="1"/>
            </p:cNvSpPr>
            <p:nvPr/>
          </p:nvSpPr>
          <p:spPr bwMode="auto">
            <a:xfrm>
              <a:off x="1020" y="1843"/>
              <a:ext cx="363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71" name="Rectangle 15"/>
            <p:cNvSpPr>
              <a:spLocks noChangeArrowheads="1"/>
            </p:cNvSpPr>
            <p:nvPr/>
          </p:nvSpPr>
          <p:spPr bwMode="auto">
            <a:xfrm>
              <a:off x="657" y="1843"/>
              <a:ext cx="363" cy="2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</p:grpSp>
      <p:sp>
        <p:nvSpPr>
          <p:cNvPr id="21509" name="Text Box 16"/>
          <p:cNvSpPr txBox="1">
            <a:spLocks noChangeArrowheads="1"/>
          </p:cNvSpPr>
          <p:nvPr/>
        </p:nvSpPr>
        <p:spPr bwMode="auto">
          <a:xfrm>
            <a:off x="468313" y="1881188"/>
            <a:ext cx="1739900" cy="3667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189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latin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ko-KR" sz="1800" b="1">
                <a:latin typeface="굴림" charset="-127"/>
                <a:ea typeface="굴림" charset="-127"/>
              </a:rPr>
              <a:t>Nodes (genes)</a:t>
            </a:r>
          </a:p>
        </p:txBody>
      </p:sp>
      <p:grpSp>
        <p:nvGrpSpPr>
          <p:cNvPr id="21510" name="Group 17"/>
          <p:cNvGrpSpPr>
            <a:grpSpLocks/>
          </p:cNvGrpSpPr>
          <p:nvPr/>
        </p:nvGrpSpPr>
        <p:grpSpPr bwMode="auto">
          <a:xfrm>
            <a:off x="3505200" y="2057400"/>
            <a:ext cx="4176713" cy="1441450"/>
            <a:chOff x="2200" y="1117"/>
            <a:chExt cx="2631" cy="908"/>
          </a:xfrm>
        </p:grpSpPr>
        <p:sp>
          <p:nvSpPr>
            <p:cNvPr id="21535" name="Text Box 18"/>
            <p:cNvSpPr txBox="1">
              <a:spLocks noChangeArrowheads="1"/>
            </p:cNvSpPr>
            <p:nvPr/>
          </p:nvSpPr>
          <p:spPr bwMode="auto">
            <a:xfrm>
              <a:off x="2200" y="1117"/>
              <a:ext cx="745" cy="2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107763" dir="189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  Iteration</a:t>
              </a:r>
            </a:p>
          </p:txBody>
        </p:sp>
        <p:sp>
          <p:nvSpPr>
            <p:cNvPr id="21536" name="Rectangle 19"/>
            <p:cNvSpPr>
              <a:spLocks noChangeArrowheads="1"/>
            </p:cNvSpPr>
            <p:nvPr/>
          </p:nvSpPr>
          <p:spPr bwMode="auto">
            <a:xfrm>
              <a:off x="2925" y="1117"/>
              <a:ext cx="318" cy="227"/>
            </a:xfrm>
            <a:prstGeom prst="rect">
              <a:avLst/>
            </a:prstGeom>
            <a:solidFill>
              <a:srgbClr val="FC505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37" name="Rectangle 20"/>
            <p:cNvSpPr>
              <a:spLocks noChangeArrowheads="1"/>
            </p:cNvSpPr>
            <p:nvPr/>
          </p:nvSpPr>
          <p:spPr bwMode="auto">
            <a:xfrm>
              <a:off x="3243" y="1117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2</a:t>
              </a:r>
            </a:p>
          </p:txBody>
        </p:sp>
        <p:sp>
          <p:nvSpPr>
            <p:cNvPr id="21538" name="Rectangle 21"/>
            <p:cNvSpPr>
              <a:spLocks noChangeArrowheads="1"/>
            </p:cNvSpPr>
            <p:nvPr/>
          </p:nvSpPr>
          <p:spPr bwMode="auto">
            <a:xfrm>
              <a:off x="3560" y="1117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3</a:t>
              </a:r>
            </a:p>
          </p:txBody>
        </p:sp>
        <p:sp>
          <p:nvSpPr>
            <p:cNvPr id="21539" name="Rectangle 22"/>
            <p:cNvSpPr>
              <a:spLocks noChangeArrowheads="1"/>
            </p:cNvSpPr>
            <p:nvPr/>
          </p:nvSpPr>
          <p:spPr bwMode="auto">
            <a:xfrm>
              <a:off x="3878" y="1117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4</a:t>
              </a:r>
            </a:p>
          </p:txBody>
        </p:sp>
        <p:sp>
          <p:nvSpPr>
            <p:cNvPr id="21540" name="Rectangle 23"/>
            <p:cNvSpPr>
              <a:spLocks noChangeArrowheads="1"/>
            </p:cNvSpPr>
            <p:nvPr/>
          </p:nvSpPr>
          <p:spPr bwMode="auto">
            <a:xfrm>
              <a:off x="4195" y="1117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5</a:t>
              </a:r>
            </a:p>
          </p:txBody>
        </p:sp>
        <p:sp>
          <p:nvSpPr>
            <p:cNvPr id="21541" name="Rectangle 24"/>
            <p:cNvSpPr>
              <a:spLocks noChangeArrowheads="1"/>
            </p:cNvSpPr>
            <p:nvPr/>
          </p:nvSpPr>
          <p:spPr bwMode="auto">
            <a:xfrm>
              <a:off x="4513" y="1117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6</a:t>
              </a:r>
            </a:p>
          </p:txBody>
        </p:sp>
        <p:sp>
          <p:nvSpPr>
            <p:cNvPr id="21542" name="Rectangle 25"/>
            <p:cNvSpPr>
              <a:spLocks noChangeArrowheads="1"/>
            </p:cNvSpPr>
            <p:nvPr/>
          </p:nvSpPr>
          <p:spPr bwMode="auto">
            <a:xfrm>
              <a:off x="2925" y="1344"/>
              <a:ext cx="318" cy="227"/>
            </a:xfrm>
            <a:prstGeom prst="rect">
              <a:avLst/>
            </a:prstGeom>
            <a:solidFill>
              <a:srgbClr val="FC505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43" name="Rectangle 26"/>
            <p:cNvSpPr>
              <a:spLocks noChangeArrowheads="1"/>
            </p:cNvSpPr>
            <p:nvPr/>
          </p:nvSpPr>
          <p:spPr bwMode="auto">
            <a:xfrm>
              <a:off x="3243" y="1344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44" name="Rectangle 27"/>
            <p:cNvSpPr>
              <a:spLocks noChangeArrowheads="1"/>
            </p:cNvSpPr>
            <p:nvPr/>
          </p:nvSpPr>
          <p:spPr bwMode="auto">
            <a:xfrm>
              <a:off x="3560" y="1344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45" name="Rectangle 28"/>
            <p:cNvSpPr>
              <a:spLocks noChangeArrowheads="1"/>
            </p:cNvSpPr>
            <p:nvPr/>
          </p:nvSpPr>
          <p:spPr bwMode="auto">
            <a:xfrm>
              <a:off x="3878" y="1344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46" name="Rectangle 29"/>
            <p:cNvSpPr>
              <a:spLocks noChangeArrowheads="1"/>
            </p:cNvSpPr>
            <p:nvPr/>
          </p:nvSpPr>
          <p:spPr bwMode="auto">
            <a:xfrm>
              <a:off x="4195" y="1344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47" name="Rectangle 30"/>
            <p:cNvSpPr>
              <a:spLocks noChangeArrowheads="1"/>
            </p:cNvSpPr>
            <p:nvPr/>
          </p:nvSpPr>
          <p:spPr bwMode="auto">
            <a:xfrm>
              <a:off x="4513" y="1344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48" name="Rectangle 31"/>
            <p:cNvSpPr>
              <a:spLocks noChangeArrowheads="1"/>
            </p:cNvSpPr>
            <p:nvPr/>
          </p:nvSpPr>
          <p:spPr bwMode="auto">
            <a:xfrm>
              <a:off x="2925" y="1571"/>
              <a:ext cx="318" cy="227"/>
            </a:xfrm>
            <a:prstGeom prst="rect">
              <a:avLst/>
            </a:prstGeom>
            <a:solidFill>
              <a:srgbClr val="FC505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49" name="Rectangle 32"/>
            <p:cNvSpPr>
              <a:spLocks noChangeArrowheads="1"/>
            </p:cNvSpPr>
            <p:nvPr/>
          </p:nvSpPr>
          <p:spPr bwMode="auto">
            <a:xfrm>
              <a:off x="3243" y="1571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50" name="Rectangle 33"/>
            <p:cNvSpPr>
              <a:spLocks noChangeArrowheads="1"/>
            </p:cNvSpPr>
            <p:nvPr/>
          </p:nvSpPr>
          <p:spPr bwMode="auto">
            <a:xfrm>
              <a:off x="3560" y="1571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51" name="Rectangle 34"/>
            <p:cNvSpPr>
              <a:spLocks noChangeArrowheads="1"/>
            </p:cNvSpPr>
            <p:nvPr/>
          </p:nvSpPr>
          <p:spPr bwMode="auto">
            <a:xfrm>
              <a:off x="3878" y="1571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52" name="Rectangle 35"/>
            <p:cNvSpPr>
              <a:spLocks noChangeArrowheads="1"/>
            </p:cNvSpPr>
            <p:nvPr/>
          </p:nvSpPr>
          <p:spPr bwMode="auto">
            <a:xfrm>
              <a:off x="4195" y="1571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53" name="Rectangle 36"/>
            <p:cNvSpPr>
              <a:spLocks noChangeArrowheads="1"/>
            </p:cNvSpPr>
            <p:nvPr/>
          </p:nvSpPr>
          <p:spPr bwMode="auto">
            <a:xfrm>
              <a:off x="4513" y="1571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54" name="Rectangle 37"/>
            <p:cNvSpPr>
              <a:spLocks noChangeArrowheads="1"/>
            </p:cNvSpPr>
            <p:nvPr/>
          </p:nvSpPr>
          <p:spPr bwMode="auto">
            <a:xfrm>
              <a:off x="2925" y="1798"/>
              <a:ext cx="318" cy="227"/>
            </a:xfrm>
            <a:prstGeom prst="rect">
              <a:avLst/>
            </a:prstGeom>
            <a:solidFill>
              <a:srgbClr val="FC505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55" name="Rectangle 38"/>
            <p:cNvSpPr>
              <a:spLocks noChangeArrowheads="1"/>
            </p:cNvSpPr>
            <p:nvPr/>
          </p:nvSpPr>
          <p:spPr bwMode="auto">
            <a:xfrm>
              <a:off x="3243" y="1798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56" name="Rectangle 39"/>
            <p:cNvSpPr>
              <a:spLocks noChangeArrowheads="1"/>
            </p:cNvSpPr>
            <p:nvPr/>
          </p:nvSpPr>
          <p:spPr bwMode="auto">
            <a:xfrm>
              <a:off x="3560" y="1798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57" name="Rectangle 40"/>
            <p:cNvSpPr>
              <a:spLocks noChangeArrowheads="1"/>
            </p:cNvSpPr>
            <p:nvPr/>
          </p:nvSpPr>
          <p:spPr bwMode="auto">
            <a:xfrm>
              <a:off x="3878" y="1798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</a:t>
              </a:r>
            </a:p>
          </p:txBody>
        </p:sp>
        <p:sp>
          <p:nvSpPr>
            <p:cNvPr id="21558" name="Rectangle 41"/>
            <p:cNvSpPr>
              <a:spLocks noChangeArrowheads="1"/>
            </p:cNvSpPr>
            <p:nvPr/>
          </p:nvSpPr>
          <p:spPr bwMode="auto">
            <a:xfrm>
              <a:off x="4195" y="1798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59" name="Rectangle 42"/>
            <p:cNvSpPr>
              <a:spLocks noChangeArrowheads="1"/>
            </p:cNvSpPr>
            <p:nvPr/>
          </p:nvSpPr>
          <p:spPr bwMode="auto">
            <a:xfrm>
              <a:off x="4513" y="1798"/>
              <a:ext cx="318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</a:t>
              </a:r>
            </a:p>
          </p:txBody>
        </p:sp>
        <p:sp>
          <p:nvSpPr>
            <p:cNvPr id="21560" name="Rectangle 43"/>
            <p:cNvSpPr>
              <a:spLocks noChangeArrowheads="1"/>
            </p:cNvSpPr>
            <p:nvPr/>
          </p:nvSpPr>
          <p:spPr bwMode="auto">
            <a:xfrm>
              <a:off x="2200" y="1344"/>
              <a:ext cx="725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X1</a:t>
              </a:r>
            </a:p>
          </p:txBody>
        </p:sp>
        <p:sp>
          <p:nvSpPr>
            <p:cNvPr id="21561" name="Rectangle 44"/>
            <p:cNvSpPr>
              <a:spLocks noChangeArrowheads="1"/>
            </p:cNvSpPr>
            <p:nvPr/>
          </p:nvSpPr>
          <p:spPr bwMode="auto">
            <a:xfrm>
              <a:off x="2200" y="1571"/>
              <a:ext cx="725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X2</a:t>
              </a:r>
            </a:p>
          </p:txBody>
        </p:sp>
        <p:sp>
          <p:nvSpPr>
            <p:cNvPr id="21562" name="Rectangle 45"/>
            <p:cNvSpPr>
              <a:spLocks noChangeArrowheads="1"/>
            </p:cNvSpPr>
            <p:nvPr/>
          </p:nvSpPr>
          <p:spPr bwMode="auto">
            <a:xfrm>
              <a:off x="2200" y="1798"/>
              <a:ext cx="725" cy="2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X3</a:t>
              </a:r>
            </a:p>
          </p:txBody>
        </p:sp>
      </p:grpSp>
      <p:sp>
        <p:nvSpPr>
          <p:cNvPr id="21511" name="Line 46"/>
          <p:cNvSpPr>
            <a:spLocks noChangeShapeType="1"/>
          </p:cNvSpPr>
          <p:nvPr/>
        </p:nvSpPr>
        <p:spPr bwMode="auto">
          <a:xfrm>
            <a:off x="2514600" y="2133600"/>
            <a:ext cx="0" cy="4321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1512" name="Group 47"/>
          <p:cNvGrpSpPr>
            <a:grpSpLocks/>
          </p:cNvGrpSpPr>
          <p:nvPr/>
        </p:nvGrpSpPr>
        <p:grpSpPr bwMode="auto">
          <a:xfrm>
            <a:off x="2819400" y="3352800"/>
            <a:ext cx="6324600" cy="3505200"/>
            <a:chOff x="1882" y="2183"/>
            <a:chExt cx="3591" cy="1837"/>
          </a:xfrm>
        </p:grpSpPr>
        <p:sp>
          <p:nvSpPr>
            <p:cNvPr id="21515" name="Oval 48"/>
            <p:cNvSpPr>
              <a:spLocks noChangeArrowheads="1"/>
            </p:cNvSpPr>
            <p:nvPr/>
          </p:nvSpPr>
          <p:spPr bwMode="auto">
            <a:xfrm>
              <a:off x="2654" y="2341"/>
              <a:ext cx="499" cy="453"/>
            </a:xfrm>
            <a:prstGeom prst="ellipse">
              <a:avLst/>
            </a:prstGeom>
            <a:solidFill>
              <a:srgbClr val="F5F95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111</a:t>
              </a:r>
            </a:p>
          </p:txBody>
        </p:sp>
        <p:sp>
          <p:nvSpPr>
            <p:cNvPr id="21516" name="Oval 49"/>
            <p:cNvSpPr>
              <a:spLocks noChangeArrowheads="1"/>
            </p:cNvSpPr>
            <p:nvPr/>
          </p:nvSpPr>
          <p:spPr bwMode="auto">
            <a:xfrm>
              <a:off x="3334" y="2341"/>
              <a:ext cx="499" cy="453"/>
            </a:xfrm>
            <a:prstGeom prst="ellipse">
              <a:avLst/>
            </a:prstGeom>
            <a:solidFill>
              <a:srgbClr val="F5F95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011</a:t>
              </a:r>
            </a:p>
          </p:txBody>
        </p:sp>
        <p:sp>
          <p:nvSpPr>
            <p:cNvPr id="21517" name="Oval 50"/>
            <p:cNvSpPr>
              <a:spLocks noChangeArrowheads="1"/>
            </p:cNvSpPr>
            <p:nvPr/>
          </p:nvSpPr>
          <p:spPr bwMode="auto">
            <a:xfrm>
              <a:off x="1973" y="2341"/>
              <a:ext cx="499" cy="453"/>
            </a:xfrm>
            <a:prstGeom prst="ellipse">
              <a:avLst/>
            </a:prstGeom>
            <a:solidFill>
              <a:srgbClr val="FC505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110</a:t>
              </a:r>
            </a:p>
          </p:txBody>
        </p:sp>
        <p:sp>
          <p:nvSpPr>
            <p:cNvPr id="21518" name="Oval 51"/>
            <p:cNvSpPr>
              <a:spLocks noChangeArrowheads="1"/>
            </p:cNvSpPr>
            <p:nvPr/>
          </p:nvSpPr>
          <p:spPr bwMode="auto">
            <a:xfrm>
              <a:off x="4694" y="2342"/>
              <a:ext cx="499" cy="453"/>
            </a:xfrm>
            <a:prstGeom prst="ellipse">
              <a:avLst/>
            </a:prstGeom>
            <a:solidFill>
              <a:srgbClr val="F5F95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000</a:t>
              </a:r>
            </a:p>
          </p:txBody>
        </p:sp>
        <p:sp>
          <p:nvSpPr>
            <p:cNvPr id="21519" name="Oval 52"/>
            <p:cNvSpPr>
              <a:spLocks noChangeArrowheads="1"/>
            </p:cNvSpPr>
            <p:nvPr/>
          </p:nvSpPr>
          <p:spPr bwMode="auto">
            <a:xfrm>
              <a:off x="4014" y="2341"/>
              <a:ext cx="499" cy="453"/>
            </a:xfrm>
            <a:prstGeom prst="ellipse">
              <a:avLst/>
            </a:prstGeom>
            <a:solidFill>
              <a:srgbClr val="F5F95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001</a:t>
              </a:r>
            </a:p>
          </p:txBody>
        </p:sp>
        <p:sp>
          <p:nvSpPr>
            <p:cNvPr id="21520" name="Line 53"/>
            <p:cNvSpPr>
              <a:spLocks noChangeShapeType="1"/>
            </p:cNvSpPr>
            <p:nvPr/>
          </p:nvSpPr>
          <p:spPr bwMode="auto">
            <a:xfrm>
              <a:off x="2472" y="2568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54"/>
            <p:cNvSpPr>
              <a:spLocks noChangeShapeType="1"/>
            </p:cNvSpPr>
            <p:nvPr/>
          </p:nvSpPr>
          <p:spPr bwMode="auto">
            <a:xfrm>
              <a:off x="3152" y="2568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2" name="Line 55"/>
            <p:cNvSpPr>
              <a:spLocks noChangeShapeType="1"/>
            </p:cNvSpPr>
            <p:nvPr/>
          </p:nvSpPr>
          <p:spPr bwMode="auto">
            <a:xfrm>
              <a:off x="3833" y="2568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3" name="Line 56"/>
            <p:cNvSpPr>
              <a:spLocks noChangeShapeType="1"/>
            </p:cNvSpPr>
            <p:nvPr/>
          </p:nvSpPr>
          <p:spPr bwMode="auto">
            <a:xfrm>
              <a:off x="4513" y="2568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4" name="Freeform 57"/>
            <p:cNvSpPr>
              <a:spLocks/>
            </p:cNvSpPr>
            <p:nvPr/>
          </p:nvSpPr>
          <p:spPr bwMode="auto">
            <a:xfrm>
              <a:off x="5103" y="2183"/>
              <a:ext cx="370" cy="642"/>
            </a:xfrm>
            <a:custGeom>
              <a:avLst/>
              <a:gdLst>
                <a:gd name="T0" fmla="*/ 0 w 370"/>
                <a:gd name="T1" fmla="*/ 158 h 642"/>
                <a:gd name="T2" fmla="*/ 317 w 370"/>
                <a:gd name="T3" fmla="*/ 68 h 642"/>
                <a:gd name="T4" fmla="*/ 317 w 370"/>
                <a:gd name="T5" fmla="*/ 567 h 642"/>
                <a:gd name="T6" fmla="*/ 45 w 370"/>
                <a:gd name="T7" fmla="*/ 521 h 64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0" h="642">
                  <a:moveTo>
                    <a:pt x="0" y="158"/>
                  </a:moveTo>
                  <a:cubicBezTo>
                    <a:pt x="132" y="79"/>
                    <a:pt x="264" y="0"/>
                    <a:pt x="317" y="68"/>
                  </a:cubicBezTo>
                  <a:cubicBezTo>
                    <a:pt x="370" y="136"/>
                    <a:pt x="362" y="492"/>
                    <a:pt x="317" y="567"/>
                  </a:cubicBezTo>
                  <a:cubicBezTo>
                    <a:pt x="272" y="642"/>
                    <a:pt x="158" y="581"/>
                    <a:pt x="45" y="52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Oval 58"/>
            <p:cNvSpPr>
              <a:spLocks noChangeArrowheads="1"/>
            </p:cNvSpPr>
            <p:nvPr/>
          </p:nvSpPr>
          <p:spPr bwMode="auto">
            <a:xfrm>
              <a:off x="2653" y="3204"/>
              <a:ext cx="499" cy="453"/>
            </a:xfrm>
            <a:prstGeom prst="ellipse">
              <a:avLst/>
            </a:prstGeom>
            <a:solidFill>
              <a:srgbClr val="F5F95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010</a:t>
              </a:r>
            </a:p>
          </p:txBody>
        </p:sp>
        <p:sp>
          <p:nvSpPr>
            <p:cNvPr id="21526" name="Oval 59"/>
            <p:cNvSpPr>
              <a:spLocks noChangeArrowheads="1"/>
            </p:cNvSpPr>
            <p:nvPr/>
          </p:nvSpPr>
          <p:spPr bwMode="auto">
            <a:xfrm>
              <a:off x="1973" y="3203"/>
              <a:ext cx="499" cy="453"/>
            </a:xfrm>
            <a:prstGeom prst="ellipse">
              <a:avLst/>
            </a:prstGeom>
            <a:solidFill>
              <a:srgbClr val="FC5058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100</a:t>
              </a:r>
            </a:p>
          </p:txBody>
        </p:sp>
        <p:sp>
          <p:nvSpPr>
            <p:cNvPr id="21527" name="Oval 60"/>
            <p:cNvSpPr>
              <a:spLocks noChangeArrowheads="1"/>
            </p:cNvSpPr>
            <p:nvPr/>
          </p:nvSpPr>
          <p:spPr bwMode="auto">
            <a:xfrm>
              <a:off x="3470" y="3204"/>
              <a:ext cx="499" cy="453"/>
            </a:xfrm>
            <a:prstGeom prst="ellipse">
              <a:avLst/>
            </a:prstGeom>
            <a:solidFill>
              <a:srgbClr val="F5F95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latin typeface="굴림" charset="-127"/>
                  <a:ea typeface="굴림" charset="-127"/>
                </a:rPr>
                <a:t>101</a:t>
              </a:r>
            </a:p>
          </p:txBody>
        </p:sp>
        <p:sp>
          <p:nvSpPr>
            <p:cNvPr id="21528" name="Line 61"/>
            <p:cNvSpPr>
              <a:spLocks noChangeShapeType="1"/>
            </p:cNvSpPr>
            <p:nvPr/>
          </p:nvSpPr>
          <p:spPr bwMode="auto">
            <a:xfrm>
              <a:off x="3152" y="3476"/>
              <a:ext cx="3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62"/>
            <p:cNvSpPr>
              <a:spLocks noChangeShapeType="1"/>
            </p:cNvSpPr>
            <p:nvPr/>
          </p:nvSpPr>
          <p:spPr bwMode="auto">
            <a:xfrm flipH="1">
              <a:off x="3107" y="3386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Line 63"/>
            <p:cNvSpPr>
              <a:spLocks noChangeShapeType="1"/>
            </p:cNvSpPr>
            <p:nvPr/>
          </p:nvSpPr>
          <p:spPr bwMode="auto">
            <a:xfrm>
              <a:off x="2472" y="3430"/>
              <a:ext cx="1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1" name="Rectangle 64"/>
            <p:cNvSpPr>
              <a:spLocks noChangeArrowheads="1"/>
            </p:cNvSpPr>
            <p:nvPr/>
          </p:nvSpPr>
          <p:spPr bwMode="auto">
            <a:xfrm>
              <a:off x="1973" y="3793"/>
              <a:ext cx="576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505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C505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2000" b="1">
                  <a:solidFill>
                    <a:srgbClr val="FC5058"/>
                  </a:solidFill>
                  <a:latin typeface="굴림" charset="-127"/>
                  <a:ea typeface="굴림" charset="-127"/>
                </a:rPr>
                <a:t>Start!</a:t>
              </a:r>
            </a:p>
          </p:txBody>
        </p:sp>
        <p:sp>
          <p:nvSpPr>
            <p:cNvPr id="21532" name="Text Box 65"/>
            <p:cNvSpPr txBox="1">
              <a:spLocks noChangeArrowheads="1"/>
            </p:cNvSpPr>
            <p:nvPr/>
          </p:nvSpPr>
          <p:spPr bwMode="auto">
            <a:xfrm>
              <a:off x="4422" y="2886"/>
              <a:ext cx="77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solidFill>
                    <a:schemeClr val="hlink"/>
                  </a:solidFill>
                  <a:latin typeface="굴림" charset="-127"/>
                  <a:ea typeface="굴림" charset="-127"/>
                </a:rPr>
                <a:t>trajectory 1</a:t>
              </a:r>
            </a:p>
          </p:txBody>
        </p:sp>
        <p:sp>
          <p:nvSpPr>
            <p:cNvPr id="21533" name="Text Box 66"/>
            <p:cNvSpPr txBox="1">
              <a:spLocks noChangeArrowheads="1"/>
            </p:cNvSpPr>
            <p:nvPr/>
          </p:nvSpPr>
          <p:spPr bwMode="auto">
            <a:xfrm>
              <a:off x="3969" y="3657"/>
              <a:ext cx="77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800" b="1">
                  <a:solidFill>
                    <a:schemeClr val="hlink"/>
                  </a:solidFill>
                  <a:latin typeface="굴림" charset="-127"/>
                  <a:ea typeface="굴림" charset="-127"/>
                </a:rPr>
                <a:t>trajectory 2</a:t>
              </a:r>
            </a:p>
          </p:txBody>
        </p:sp>
        <p:sp>
          <p:nvSpPr>
            <p:cNvPr id="21534" name="Rectangle 67"/>
            <p:cNvSpPr>
              <a:spLocks noChangeArrowheads="1"/>
            </p:cNvSpPr>
            <p:nvPr/>
          </p:nvSpPr>
          <p:spPr bwMode="auto">
            <a:xfrm>
              <a:off x="1882" y="2251"/>
              <a:ext cx="726" cy="1497"/>
            </a:xfrm>
            <a:prstGeom prst="rect">
              <a:avLst/>
            </a:prstGeom>
            <a:noFill/>
            <a:ln w="9525">
              <a:solidFill>
                <a:srgbClr val="FC505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</p:grpSp>
      <p:graphicFrame>
        <p:nvGraphicFramePr>
          <p:cNvPr id="21513" name="Object 68"/>
          <p:cNvGraphicFramePr>
            <a:graphicFrameLocks noChangeAspect="1"/>
          </p:cNvGraphicFramePr>
          <p:nvPr/>
        </p:nvGraphicFramePr>
        <p:xfrm>
          <a:off x="457200" y="3910013"/>
          <a:ext cx="147637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2" name="Equation" r:id="rId3" imgW="787400" imgH="1422400" progId="Equation.DSMT4">
                  <p:embed/>
                </p:oleObj>
              </mc:Choice>
              <mc:Fallback>
                <p:oleObj name="Equation" r:id="rId3" imgW="787400" imgH="142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910013"/>
                        <a:ext cx="1476375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Text Box 69"/>
          <p:cNvSpPr txBox="1">
            <a:spLocks noChangeArrowheads="1"/>
          </p:cNvSpPr>
          <p:nvPr/>
        </p:nvSpPr>
        <p:spPr bwMode="auto">
          <a:xfrm>
            <a:off x="6705600" y="6400800"/>
            <a:ext cx="20669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000" b="1">
                <a:solidFill>
                  <a:schemeClr val="folHlink"/>
                </a:solidFill>
                <a:latin typeface="Times New Roman" charset="0"/>
              </a:rPr>
              <a:t>Source From </a:t>
            </a:r>
            <a:r>
              <a:rPr kumimoji="1" lang="en-US" altLang="ko-KR" sz="1000" b="1">
                <a:solidFill>
                  <a:schemeClr val="folHlink"/>
                </a:solidFill>
                <a:latin typeface="Times New Roman" charset="0"/>
                <a:ea typeface="GungsuhChe" charset="-127"/>
              </a:rPr>
              <a:t>Biosystems 20033443</a:t>
            </a:r>
            <a:endParaRPr kumimoji="1" lang="en-US" altLang="en-US" sz="1000" b="1">
              <a:solidFill>
                <a:schemeClr val="folHlink"/>
              </a:solidFill>
              <a:latin typeface="Times New Roman" charset="0"/>
              <a:ea typeface="GungsuhCh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71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>
            <a:extLst>
              <a:ext uri="{FF2B5EF4-FFF2-40B4-BE49-F238E27FC236}">
                <a16:creationId xmlns="" xmlns:a16="http://schemas.microsoft.com/office/drawing/2014/main" id="{1C52940D-BE18-4020-8FC5-1F3ACF72BF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533400"/>
            <a:ext cx="77724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Boolean Network as </a:t>
            </a:r>
            <a:r>
              <a:rPr lang="en-US" altLang="en-US" dirty="0" smtClean="0"/>
              <a:t>Models </a:t>
            </a:r>
            <a:r>
              <a:rPr lang="en-US" altLang="en-US" dirty="0"/>
              <a:t>of </a:t>
            </a:r>
            <a:r>
              <a:rPr lang="en-US" altLang="en-US" dirty="0" smtClean="0"/>
              <a:t>Gene Regulatory Networks</a:t>
            </a:r>
            <a:endParaRPr lang="en-US" altLang="en-US" dirty="0"/>
          </a:p>
        </p:txBody>
      </p:sp>
      <p:grpSp>
        <p:nvGrpSpPr>
          <p:cNvPr id="22531" name="Group 5"/>
          <p:cNvGrpSpPr>
            <a:grpSpLocks/>
          </p:cNvGrpSpPr>
          <p:nvPr/>
        </p:nvGrpSpPr>
        <p:grpSpPr bwMode="auto">
          <a:xfrm>
            <a:off x="381000" y="2189163"/>
            <a:ext cx="4800600" cy="2078037"/>
            <a:chOff x="144" y="1235"/>
            <a:chExt cx="3024" cy="1309"/>
          </a:xfrm>
        </p:grpSpPr>
        <p:grpSp>
          <p:nvGrpSpPr>
            <p:cNvPr id="22562" name="Group 6"/>
            <p:cNvGrpSpPr>
              <a:grpSpLocks/>
            </p:cNvGrpSpPr>
            <p:nvPr/>
          </p:nvGrpSpPr>
          <p:grpSpPr bwMode="auto">
            <a:xfrm>
              <a:off x="144" y="1235"/>
              <a:ext cx="3024" cy="1309"/>
              <a:chOff x="144" y="1235"/>
              <a:chExt cx="3024" cy="1309"/>
            </a:xfrm>
          </p:grpSpPr>
          <p:sp>
            <p:nvSpPr>
              <p:cNvPr id="22564" name="Oval 7"/>
              <p:cNvSpPr>
                <a:spLocks noChangeArrowheads="1"/>
              </p:cNvSpPr>
              <p:nvPr/>
            </p:nvSpPr>
            <p:spPr bwMode="auto">
              <a:xfrm>
                <a:off x="144" y="1235"/>
                <a:ext cx="487" cy="2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 b="1">
                    <a:latin typeface="굴림" charset="-127"/>
                    <a:ea typeface="굴림" charset="-127"/>
                  </a:rPr>
                  <a:t>cdk7</a:t>
                </a:r>
              </a:p>
            </p:txBody>
          </p:sp>
          <p:sp>
            <p:nvSpPr>
              <p:cNvPr id="22565" name="Oval 8"/>
              <p:cNvSpPr>
                <a:spLocks noChangeArrowheads="1"/>
              </p:cNvSpPr>
              <p:nvPr/>
            </p:nvSpPr>
            <p:spPr bwMode="auto">
              <a:xfrm>
                <a:off x="144" y="1624"/>
                <a:ext cx="487" cy="2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 b="1">
                    <a:latin typeface="굴림" charset="-127"/>
                    <a:ea typeface="굴림" charset="-127"/>
                  </a:rPr>
                  <a:t>Cycin H</a:t>
                </a:r>
              </a:p>
            </p:txBody>
          </p:sp>
          <p:sp>
            <p:nvSpPr>
              <p:cNvPr id="22566" name="Oval 9"/>
              <p:cNvSpPr>
                <a:spLocks noChangeArrowheads="1"/>
              </p:cNvSpPr>
              <p:nvPr/>
            </p:nvSpPr>
            <p:spPr bwMode="auto">
              <a:xfrm>
                <a:off x="144" y="1907"/>
                <a:ext cx="487" cy="2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 b="1">
                    <a:latin typeface="굴림" charset="-127"/>
                    <a:ea typeface="굴림" charset="-127"/>
                  </a:rPr>
                  <a:t>p21/WAF1</a:t>
                </a:r>
              </a:p>
            </p:txBody>
          </p:sp>
          <p:sp>
            <p:nvSpPr>
              <p:cNvPr id="22567" name="Oval 10"/>
              <p:cNvSpPr>
                <a:spLocks noChangeArrowheads="1"/>
              </p:cNvSpPr>
              <p:nvPr/>
            </p:nvSpPr>
            <p:spPr bwMode="auto">
              <a:xfrm>
                <a:off x="1569" y="1837"/>
                <a:ext cx="487" cy="24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 b="1">
                    <a:latin typeface="굴림" charset="-127"/>
                    <a:ea typeface="굴림" charset="-127"/>
                  </a:rPr>
                  <a:t>Cyclin E</a:t>
                </a:r>
              </a:p>
            </p:txBody>
          </p:sp>
          <p:sp>
            <p:nvSpPr>
              <p:cNvPr id="22568" name="Oval 11"/>
              <p:cNvSpPr>
                <a:spLocks noChangeArrowheads="1"/>
              </p:cNvSpPr>
              <p:nvPr/>
            </p:nvSpPr>
            <p:spPr bwMode="auto">
              <a:xfrm>
                <a:off x="1534" y="1235"/>
                <a:ext cx="487" cy="24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 b="1">
                    <a:latin typeface="굴림" charset="-127"/>
                    <a:ea typeface="굴림" charset="-127"/>
                  </a:rPr>
                  <a:t>cdk2</a:t>
                </a:r>
              </a:p>
            </p:txBody>
          </p:sp>
          <p:sp>
            <p:nvSpPr>
              <p:cNvPr id="22569" name="Oval 12"/>
              <p:cNvSpPr>
                <a:spLocks noChangeArrowheads="1"/>
              </p:cNvSpPr>
              <p:nvPr/>
            </p:nvSpPr>
            <p:spPr bwMode="auto">
              <a:xfrm>
                <a:off x="2438" y="1554"/>
                <a:ext cx="487" cy="24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 b="1">
                    <a:latin typeface="굴림" charset="-127"/>
                    <a:ea typeface="굴림" charset="-127"/>
                  </a:rPr>
                  <a:t>Rb</a:t>
                </a:r>
              </a:p>
            </p:txBody>
          </p:sp>
          <p:sp>
            <p:nvSpPr>
              <p:cNvPr id="22570" name="Freeform 13"/>
              <p:cNvSpPr>
                <a:spLocks/>
              </p:cNvSpPr>
              <p:nvPr/>
            </p:nvSpPr>
            <p:spPr bwMode="auto">
              <a:xfrm>
                <a:off x="1200" y="1440"/>
                <a:ext cx="318" cy="530"/>
              </a:xfrm>
              <a:custGeom>
                <a:avLst/>
                <a:gdLst>
                  <a:gd name="T0" fmla="*/ 120 w 440"/>
                  <a:gd name="T1" fmla="*/ 0 h 720"/>
                  <a:gd name="T2" fmla="*/ 28 w 440"/>
                  <a:gd name="T3" fmla="*/ 71 h 720"/>
                  <a:gd name="T4" fmla="*/ 15 w 440"/>
                  <a:gd name="T5" fmla="*/ 183 h 720"/>
                  <a:gd name="T6" fmla="*/ 120 w 440"/>
                  <a:gd name="T7" fmla="*/ 211 h 7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0" h="720">
                    <a:moveTo>
                      <a:pt x="440" y="0"/>
                    </a:moveTo>
                    <a:cubicBezTo>
                      <a:pt x="304" y="68"/>
                      <a:pt x="168" y="136"/>
                      <a:pt x="104" y="240"/>
                    </a:cubicBezTo>
                    <a:cubicBezTo>
                      <a:pt x="40" y="344"/>
                      <a:pt x="0" y="544"/>
                      <a:pt x="56" y="624"/>
                    </a:cubicBezTo>
                    <a:cubicBezTo>
                      <a:pt x="112" y="704"/>
                      <a:pt x="276" y="712"/>
                      <a:pt x="440" y="72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571" name="Group 14"/>
              <p:cNvGrpSpPr>
                <a:grpSpLocks/>
              </p:cNvGrpSpPr>
              <p:nvPr/>
            </p:nvGrpSpPr>
            <p:grpSpPr bwMode="auto">
              <a:xfrm>
                <a:off x="1291" y="1624"/>
                <a:ext cx="1113" cy="142"/>
                <a:chOff x="2160" y="1776"/>
                <a:chExt cx="1537" cy="192"/>
              </a:xfrm>
            </p:grpSpPr>
            <p:sp>
              <p:nvSpPr>
                <p:cNvPr id="22579" name="Freeform 15"/>
                <p:cNvSpPr>
                  <a:spLocks/>
                </p:cNvSpPr>
                <p:nvPr/>
              </p:nvSpPr>
              <p:spPr bwMode="auto">
                <a:xfrm>
                  <a:off x="2160" y="1872"/>
                  <a:ext cx="1536" cy="1"/>
                </a:xfrm>
                <a:custGeom>
                  <a:avLst/>
                  <a:gdLst>
                    <a:gd name="T0" fmla="*/ 0 w 1536"/>
                    <a:gd name="T1" fmla="*/ 0 h 1"/>
                    <a:gd name="T2" fmla="*/ 1536 w 1536"/>
                    <a:gd name="T3" fmla="*/ 0 h 1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536" h="1">
                      <a:moveTo>
                        <a:pt x="0" y="0"/>
                      </a:moveTo>
                      <a:cubicBezTo>
                        <a:pt x="0" y="0"/>
                        <a:pt x="768" y="0"/>
                        <a:pt x="1536" y="0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80" name="Freeform 16"/>
                <p:cNvSpPr>
                  <a:spLocks/>
                </p:cNvSpPr>
                <p:nvPr/>
              </p:nvSpPr>
              <p:spPr bwMode="auto">
                <a:xfrm>
                  <a:off x="3696" y="1776"/>
                  <a:ext cx="1" cy="192"/>
                </a:xfrm>
                <a:custGeom>
                  <a:avLst/>
                  <a:gdLst>
                    <a:gd name="T0" fmla="*/ 0 w 1"/>
                    <a:gd name="T1" fmla="*/ 0 h 192"/>
                    <a:gd name="T2" fmla="*/ 0 w 1"/>
                    <a:gd name="T3" fmla="*/ 192 h 19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" h="192">
                      <a:moveTo>
                        <a:pt x="0" y="0"/>
                      </a:moveTo>
                      <a:cubicBezTo>
                        <a:pt x="0" y="80"/>
                        <a:pt x="0" y="160"/>
                        <a:pt x="0" y="192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572" name="Group 17"/>
              <p:cNvGrpSpPr>
                <a:grpSpLocks/>
              </p:cNvGrpSpPr>
              <p:nvPr/>
            </p:nvGrpSpPr>
            <p:grpSpPr bwMode="auto">
              <a:xfrm>
                <a:off x="631" y="1766"/>
                <a:ext cx="521" cy="247"/>
                <a:chOff x="1392" y="1680"/>
                <a:chExt cx="720" cy="576"/>
              </a:xfrm>
            </p:grpSpPr>
            <p:sp>
              <p:nvSpPr>
                <p:cNvPr id="22577" name="Freeform 18"/>
                <p:cNvSpPr>
                  <a:spLocks/>
                </p:cNvSpPr>
                <p:nvPr/>
              </p:nvSpPr>
              <p:spPr bwMode="auto">
                <a:xfrm>
                  <a:off x="1392" y="1800"/>
                  <a:ext cx="720" cy="456"/>
                </a:xfrm>
                <a:custGeom>
                  <a:avLst/>
                  <a:gdLst>
                    <a:gd name="T0" fmla="*/ 0 w 720"/>
                    <a:gd name="T1" fmla="*/ 456 h 456"/>
                    <a:gd name="T2" fmla="*/ 336 w 720"/>
                    <a:gd name="T3" fmla="*/ 72 h 456"/>
                    <a:gd name="T4" fmla="*/ 720 w 720"/>
                    <a:gd name="T5" fmla="*/ 24 h 456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720" h="456">
                      <a:moveTo>
                        <a:pt x="0" y="456"/>
                      </a:moveTo>
                      <a:cubicBezTo>
                        <a:pt x="108" y="300"/>
                        <a:pt x="216" y="144"/>
                        <a:pt x="336" y="72"/>
                      </a:cubicBezTo>
                      <a:cubicBezTo>
                        <a:pt x="456" y="0"/>
                        <a:pt x="588" y="12"/>
                        <a:pt x="720" y="24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78" name="Line 19"/>
                <p:cNvSpPr>
                  <a:spLocks noChangeShapeType="1"/>
                </p:cNvSpPr>
                <p:nvPr/>
              </p:nvSpPr>
              <p:spPr bwMode="auto">
                <a:xfrm>
                  <a:off x="2112" y="1680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2573" name="Group 20"/>
              <p:cNvGrpSpPr>
                <a:grpSpLocks/>
              </p:cNvGrpSpPr>
              <p:nvPr/>
            </p:nvGrpSpPr>
            <p:grpSpPr bwMode="auto">
              <a:xfrm>
                <a:off x="2647" y="1837"/>
                <a:ext cx="69" cy="283"/>
                <a:chOff x="4080" y="2160"/>
                <a:chExt cx="96" cy="384"/>
              </a:xfrm>
            </p:grpSpPr>
            <p:sp>
              <p:nvSpPr>
                <p:cNvPr id="22575" name="Line 21"/>
                <p:cNvSpPr>
                  <a:spLocks noChangeShapeType="1"/>
                </p:cNvSpPr>
                <p:nvPr/>
              </p:nvSpPr>
              <p:spPr bwMode="auto">
                <a:xfrm>
                  <a:off x="4128" y="216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576" name="Line 22"/>
                <p:cNvSpPr>
                  <a:spLocks noChangeShapeType="1"/>
                </p:cNvSpPr>
                <p:nvPr/>
              </p:nvSpPr>
              <p:spPr bwMode="auto">
                <a:xfrm>
                  <a:off x="4080" y="25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574" name="AutoShape 23"/>
              <p:cNvSpPr>
                <a:spLocks noChangeArrowheads="1"/>
              </p:cNvSpPr>
              <p:nvPr/>
            </p:nvSpPr>
            <p:spPr bwMode="auto">
              <a:xfrm>
                <a:off x="2195" y="2155"/>
                <a:ext cx="973" cy="389"/>
              </a:xfrm>
              <a:prstGeom prst="hexagon">
                <a:avLst>
                  <a:gd name="adj" fmla="val 62532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algn="ctr"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 b="1">
                    <a:latin typeface="굴림" charset="-127"/>
                    <a:ea typeface="굴림" charset="-127"/>
                  </a:rPr>
                  <a:t>DNA synthesis</a:t>
                </a:r>
              </a:p>
            </p:txBody>
          </p:sp>
        </p:grpSp>
        <p:sp>
          <p:nvSpPr>
            <p:cNvPr id="22563" name="Text Box 24"/>
            <p:cNvSpPr txBox="1">
              <a:spLocks noChangeArrowheads="1"/>
            </p:cNvSpPr>
            <p:nvPr/>
          </p:nvSpPr>
          <p:spPr bwMode="auto">
            <a:xfrm>
              <a:off x="624" y="1488"/>
              <a:ext cx="30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latin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en-US" altLang="ko-KR" sz="1200" b="1">
                  <a:latin typeface="굴림" charset="-127"/>
                  <a:ea typeface="굴림" charset="-127"/>
                </a:rPr>
                <a:t>CAK</a:t>
              </a:r>
            </a:p>
          </p:txBody>
        </p:sp>
      </p:grpSp>
      <p:grpSp>
        <p:nvGrpSpPr>
          <p:cNvPr id="22532" name="Group 25"/>
          <p:cNvGrpSpPr>
            <a:grpSpLocks/>
          </p:cNvGrpSpPr>
          <p:nvPr/>
        </p:nvGrpSpPr>
        <p:grpSpPr bwMode="auto">
          <a:xfrm>
            <a:off x="533400" y="5486400"/>
            <a:ext cx="4451350" cy="1298575"/>
            <a:chOff x="816" y="2926"/>
            <a:chExt cx="3923" cy="948"/>
          </a:xfrm>
        </p:grpSpPr>
        <p:grpSp>
          <p:nvGrpSpPr>
            <p:cNvPr id="22543" name="Group 26"/>
            <p:cNvGrpSpPr>
              <a:grpSpLocks/>
            </p:cNvGrpSpPr>
            <p:nvPr/>
          </p:nvGrpSpPr>
          <p:grpSpPr bwMode="auto">
            <a:xfrm>
              <a:off x="816" y="2926"/>
              <a:ext cx="3923" cy="948"/>
              <a:chOff x="384" y="2700"/>
              <a:chExt cx="3923" cy="948"/>
            </a:xfrm>
          </p:grpSpPr>
          <p:sp>
            <p:nvSpPr>
              <p:cNvPr id="22546" name="Freeform 27"/>
              <p:cNvSpPr>
                <a:spLocks/>
              </p:cNvSpPr>
              <p:nvPr/>
            </p:nvSpPr>
            <p:spPr bwMode="auto">
              <a:xfrm>
                <a:off x="1872" y="2784"/>
                <a:ext cx="432" cy="288"/>
              </a:xfrm>
              <a:custGeom>
                <a:avLst/>
                <a:gdLst>
                  <a:gd name="T0" fmla="*/ 0 w 432"/>
                  <a:gd name="T1" fmla="*/ 0 h 288"/>
                  <a:gd name="T2" fmla="*/ 336 w 432"/>
                  <a:gd name="T3" fmla="*/ 0 h 288"/>
                  <a:gd name="T4" fmla="*/ 432 w 432"/>
                  <a:gd name="T5" fmla="*/ 144 h 288"/>
                  <a:gd name="T6" fmla="*/ 336 w 432"/>
                  <a:gd name="T7" fmla="*/ 288 h 288"/>
                  <a:gd name="T8" fmla="*/ 0 w 432"/>
                  <a:gd name="T9" fmla="*/ 288 h 288"/>
                  <a:gd name="T10" fmla="*/ 0 w 432"/>
                  <a:gd name="T11" fmla="*/ 0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32" h="288">
                    <a:moveTo>
                      <a:pt x="0" y="0"/>
                    </a:moveTo>
                    <a:lnTo>
                      <a:pt x="336" y="0"/>
                    </a:lnTo>
                    <a:cubicBezTo>
                      <a:pt x="408" y="24"/>
                      <a:pt x="432" y="96"/>
                      <a:pt x="432" y="144"/>
                    </a:cubicBezTo>
                    <a:cubicBezTo>
                      <a:pt x="432" y="192"/>
                      <a:pt x="408" y="264"/>
                      <a:pt x="336" y="288"/>
                    </a:cubicBezTo>
                    <a:lnTo>
                      <a:pt x="0" y="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7" name="Freeform 28"/>
              <p:cNvSpPr>
                <a:spLocks/>
              </p:cNvSpPr>
              <p:nvPr/>
            </p:nvSpPr>
            <p:spPr bwMode="auto">
              <a:xfrm>
                <a:off x="3264" y="3120"/>
                <a:ext cx="432" cy="288"/>
              </a:xfrm>
              <a:custGeom>
                <a:avLst/>
                <a:gdLst>
                  <a:gd name="T0" fmla="*/ 0 w 432"/>
                  <a:gd name="T1" fmla="*/ 0 h 288"/>
                  <a:gd name="T2" fmla="*/ 336 w 432"/>
                  <a:gd name="T3" fmla="*/ 0 h 288"/>
                  <a:gd name="T4" fmla="*/ 432 w 432"/>
                  <a:gd name="T5" fmla="*/ 144 h 288"/>
                  <a:gd name="T6" fmla="*/ 336 w 432"/>
                  <a:gd name="T7" fmla="*/ 288 h 288"/>
                  <a:gd name="T8" fmla="*/ 0 w 432"/>
                  <a:gd name="T9" fmla="*/ 288 h 288"/>
                  <a:gd name="T10" fmla="*/ 0 w 432"/>
                  <a:gd name="T11" fmla="*/ 0 h 28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32" h="288">
                    <a:moveTo>
                      <a:pt x="0" y="0"/>
                    </a:moveTo>
                    <a:lnTo>
                      <a:pt x="336" y="0"/>
                    </a:lnTo>
                    <a:cubicBezTo>
                      <a:pt x="408" y="24"/>
                      <a:pt x="432" y="96"/>
                      <a:pt x="432" y="144"/>
                    </a:cubicBezTo>
                    <a:cubicBezTo>
                      <a:pt x="432" y="192"/>
                      <a:pt x="408" y="264"/>
                      <a:pt x="336" y="288"/>
                    </a:cubicBezTo>
                    <a:lnTo>
                      <a:pt x="0" y="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8" name="AutoShape 29"/>
              <p:cNvSpPr>
                <a:spLocks noChangeArrowheads="1"/>
              </p:cNvSpPr>
              <p:nvPr/>
            </p:nvSpPr>
            <p:spPr bwMode="auto">
              <a:xfrm rot="5400000">
                <a:off x="1896" y="3336"/>
                <a:ext cx="288" cy="336"/>
              </a:xfrm>
              <a:prstGeom prst="triangle">
                <a:avLst>
                  <a:gd name="adj" fmla="val 51042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charset="0"/>
                </a:endParaRPr>
              </a:p>
            </p:txBody>
          </p:sp>
          <p:sp>
            <p:nvSpPr>
              <p:cNvPr id="22549" name="Line 30"/>
              <p:cNvSpPr>
                <a:spLocks noChangeShapeType="1"/>
              </p:cNvSpPr>
              <p:nvPr/>
            </p:nvSpPr>
            <p:spPr bwMode="auto">
              <a:xfrm>
                <a:off x="1152" y="283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0" name="Line 31"/>
              <p:cNvSpPr>
                <a:spLocks noChangeShapeType="1"/>
              </p:cNvSpPr>
              <p:nvPr/>
            </p:nvSpPr>
            <p:spPr bwMode="auto">
              <a:xfrm>
                <a:off x="1152" y="302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1" name="Line 32"/>
              <p:cNvSpPr>
                <a:spLocks noChangeShapeType="1"/>
              </p:cNvSpPr>
              <p:nvPr/>
            </p:nvSpPr>
            <p:spPr bwMode="auto">
              <a:xfrm>
                <a:off x="1152" y="350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2" name="Line 33"/>
              <p:cNvSpPr>
                <a:spLocks noChangeShapeType="1"/>
              </p:cNvSpPr>
              <p:nvPr/>
            </p:nvSpPr>
            <p:spPr bwMode="auto">
              <a:xfrm>
                <a:off x="1152" y="3264"/>
                <a:ext cx="21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3" name="Freeform 34"/>
              <p:cNvSpPr>
                <a:spLocks/>
              </p:cNvSpPr>
              <p:nvPr/>
            </p:nvSpPr>
            <p:spPr bwMode="auto">
              <a:xfrm>
                <a:off x="2304" y="2928"/>
                <a:ext cx="960" cy="240"/>
              </a:xfrm>
              <a:custGeom>
                <a:avLst/>
                <a:gdLst>
                  <a:gd name="T0" fmla="*/ 0 w 960"/>
                  <a:gd name="T1" fmla="*/ 0 h 240"/>
                  <a:gd name="T2" fmla="*/ 288 w 960"/>
                  <a:gd name="T3" fmla="*/ 0 h 240"/>
                  <a:gd name="T4" fmla="*/ 288 w 960"/>
                  <a:gd name="T5" fmla="*/ 240 h 240"/>
                  <a:gd name="T6" fmla="*/ 960 w 960"/>
                  <a:gd name="T7" fmla="*/ 24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60" h="240">
                    <a:moveTo>
                      <a:pt x="0" y="0"/>
                    </a:moveTo>
                    <a:lnTo>
                      <a:pt x="288" y="0"/>
                    </a:lnTo>
                    <a:lnTo>
                      <a:pt x="288" y="240"/>
                    </a:lnTo>
                    <a:lnTo>
                      <a:pt x="960" y="24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4" name="Freeform 35"/>
              <p:cNvSpPr>
                <a:spLocks/>
              </p:cNvSpPr>
              <p:nvPr/>
            </p:nvSpPr>
            <p:spPr bwMode="auto">
              <a:xfrm>
                <a:off x="2208" y="3360"/>
                <a:ext cx="1056" cy="144"/>
              </a:xfrm>
              <a:custGeom>
                <a:avLst/>
                <a:gdLst>
                  <a:gd name="T0" fmla="*/ 0 w 1056"/>
                  <a:gd name="T1" fmla="*/ 144 h 144"/>
                  <a:gd name="T2" fmla="*/ 720 w 1056"/>
                  <a:gd name="T3" fmla="*/ 144 h 144"/>
                  <a:gd name="T4" fmla="*/ 720 w 1056"/>
                  <a:gd name="T5" fmla="*/ 0 h 144"/>
                  <a:gd name="T6" fmla="*/ 1056 w 1056"/>
                  <a:gd name="T7" fmla="*/ 0 h 1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56" h="144">
                    <a:moveTo>
                      <a:pt x="0" y="144"/>
                    </a:moveTo>
                    <a:lnTo>
                      <a:pt x="720" y="144"/>
                    </a:lnTo>
                    <a:lnTo>
                      <a:pt x="720" y="0"/>
                    </a:lnTo>
                    <a:lnTo>
                      <a:pt x="105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5" name="Line 36"/>
              <p:cNvSpPr>
                <a:spLocks noChangeShapeType="1"/>
              </p:cNvSpPr>
              <p:nvPr/>
            </p:nvSpPr>
            <p:spPr bwMode="auto">
              <a:xfrm>
                <a:off x="3696" y="3264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6" name="Text Box 37"/>
              <p:cNvSpPr txBox="1">
                <a:spLocks noChangeArrowheads="1"/>
              </p:cNvSpPr>
              <p:nvPr/>
            </p:nvSpPr>
            <p:spPr bwMode="auto">
              <a:xfrm>
                <a:off x="3974" y="3180"/>
                <a:ext cx="333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>
                    <a:latin typeface="굴림" charset="-127"/>
                    <a:ea typeface="굴림" charset="-127"/>
                  </a:rPr>
                  <a:t>Rb</a:t>
                </a:r>
              </a:p>
            </p:txBody>
          </p:sp>
          <p:sp>
            <p:nvSpPr>
              <p:cNvPr id="22557" name="Text Box 38"/>
              <p:cNvSpPr txBox="1">
                <a:spLocks noChangeArrowheads="1"/>
              </p:cNvSpPr>
              <p:nvPr/>
            </p:nvSpPr>
            <p:spPr bwMode="auto">
              <a:xfrm>
                <a:off x="2485" y="2700"/>
                <a:ext cx="465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>
                    <a:latin typeface="굴림" charset="-127"/>
                    <a:ea typeface="굴림" charset="-127"/>
                  </a:rPr>
                  <a:t>cdk2</a:t>
                </a:r>
              </a:p>
            </p:txBody>
          </p:sp>
          <p:sp>
            <p:nvSpPr>
              <p:cNvPr id="22558" name="Text Box 39"/>
              <p:cNvSpPr txBox="1">
                <a:spLocks noChangeArrowheads="1"/>
              </p:cNvSpPr>
              <p:nvPr/>
            </p:nvSpPr>
            <p:spPr bwMode="auto">
              <a:xfrm>
                <a:off x="518" y="2748"/>
                <a:ext cx="465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>
                    <a:latin typeface="굴림" charset="-127"/>
                    <a:ea typeface="굴림" charset="-127"/>
                  </a:rPr>
                  <a:t>cdk7</a:t>
                </a:r>
              </a:p>
            </p:txBody>
          </p:sp>
          <p:sp>
            <p:nvSpPr>
              <p:cNvPr id="22559" name="Text Box 40"/>
              <p:cNvSpPr txBox="1">
                <a:spLocks noChangeArrowheads="1"/>
              </p:cNvSpPr>
              <p:nvPr/>
            </p:nvSpPr>
            <p:spPr bwMode="auto">
              <a:xfrm>
                <a:off x="481" y="2940"/>
                <a:ext cx="667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>
                    <a:latin typeface="굴림" charset="-127"/>
                    <a:ea typeface="굴림" charset="-127"/>
                  </a:rPr>
                  <a:t>cyclin H</a:t>
                </a:r>
              </a:p>
            </p:txBody>
          </p:sp>
          <p:sp>
            <p:nvSpPr>
              <p:cNvPr id="22560" name="Text Box 41"/>
              <p:cNvSpPr txBox="1">
                <a:spLocks noChangeArrowheads="1"/>
              </p:cNvSpPr>
              <p:nvPr/>
            </p:nvSpPr>
            <p:spPr bwMode="auto">
              <a:xfrm>
                <a:off x="481" y="3175"/>
                <a:ext cx="653" cy="2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>
                    <a:latin typeface="굴림" charset="-127"/>
                    <a:ea typeface="굴림" charset="-127"/>
                  </a:rPr>
                  <a:t>cyclin E</a:t>
                </a:r>
              </a:p>
            </p:txBody>
          </p:sp>
          <p:sp>
            <p:nvSpPr>
              <p:cNvPr id="22561" name="Text Box 42"/>
              <p:cNvSpPr txBox="1">
                <a:spLocks noChangeArrowheads="1"/>
              </p:cNvSpPr>
              <p:nvPr/>
            </p:nvSpPr>
            <p:spPr bwMode="auto">
              <a:xfrm>
                <a:off x="384" y="3406"/>
                <a:ext cx="817" cy="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latin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ko-KR" sz="1200">
                    <a:latin typeface="굴림" charset="-127"/>
                    <a:ea typeface="굴림" charset="-127"/>
                  </a:rPr>
                  <a:t>p21/WAF1</a:t>
                </a:r>
              </a:p>
            </p:txBody>
          </p:sp>
        </p:grpSp>
        <p:sp>
          <p:nvSpPr>
            <p:cNvPr id="22544" name="Oval 43"/>
            <p:cNvSpPr>
              <a:spLocks noChangeArrowheads="1"/>
            </p:cNvSpPr>
            <p:nvPr/>
          </p:nvSpPr>
          <p:spPr bwMode="auto">
            <a:xfrm>
              <a:off x="2640" y="36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sp>
          <p:nvSpPr>
            <p:cNvPr id="22545" name="Oval 44"/>
            <p:cNvSpPr>
              <a:spLocks noChangeArrowheads="1"/>
            </p:cNvSpPr>
            <p:nvPr/>
          </p:nvSpPr>
          <p:spPr bwMode="auto">
            <a:xfrm>
              <a:off x="4128" y="345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</p:grpSp>
      <p:sp>
        <p:nvSpPr>
          <p:cNvPr id="22533" name="AutoShape 45"/>
          <p:cNvSpPr>
            <a:spLocks noChangeArrowheads="1"/>
          </p:cNvSpPr>
          <p:nvPr/>
        </p:nvSpPr>
        <p:spPr bwMode="auto">
          <a:xfrm>
            <a:off x="2209800" y="4648200"/>
            <a:ext cx="1066800" cy="609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2534" name="Rectangle 47"/>
          <p:cNvSpPr>
            <a:spLocks noChangeArrowheads="1"/>
          </p:cNvSpPr>
          <p:nvPr/>
        </p:nvSpPr>
        <p:spPr bwMode="auto">
          <a:xfrm>
            <a:off x="457200" y="5334000"/>
            <a:ext cx="4648200" cy="1524000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sp>
        <p:nvSpPr>
          <p:cNvPr id="22535" name="Rectangle 48"/>
          <p:cNvSpPr>
            <a:spLocks noChangeArrowheads="1"/>
          </p:cNvSpPr>
          <p:nvPr/>
        </p:nvSpPr>
        <p:spPr bwMode="auto">
          <a:xfrm>
            <a:off x="0" y="2057400"/>
            <a:ext cx="5181600" cy="2590800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grpSp>
        <p:nvGrpSpPr>
          <p:cNvPr id="22536" name="Group 49"/>
          <p:cNvGrpSpPr>
            <a:grpSpLocks/>
          </p:cNvGrpSpPr>
          <p:nvPr/>
        </p:nvGrpSpPr>
        <p:grpSpPr bwMode="auto">
          <a:xfrm>
            <a:off x="1154113" y="2133600"/>
            <a:ext cx="1433512" cy="860425"/>
            <a:chOff x="631" y="1200"/>
            <a:chExt cx="903" cy="542"/>
          </a:xfrm>
        </p:grpSpPr>
        <p:grpSp>
          <p:nvGrpSpPr>
            <p:cNvPr id="22538" name="Group 50"/>
            <p:cNvGrpSpPr>
              <a:grpSpLocks/>
            </p:cNvGrpSpPr>
            <p:nvPr/>
          </p:nvGrpSpPr>
          <p:grpSpPr bwMode="auto">
            <a:xfrm>
              <a:off x="631" y="1200"/>
              <a:ext cx="903" cy="542"/>
              <a:chOff x="1392" y="1136"/>
              <a:chExt cx="1248" cy="736"/>
            </a:xfrm>
          </p:grpSpPr>
          <p:sp>
            <p:nvSpPr>
              <p:cNvPr id="22541" name="Freeform 51"/>
              <p:cNvSpPr>
                <a:spLocks/>
              </p:cNvSpPr>
              <p:nvPr/>
            </p:nvSpPr>
            <p:spPr bwMode="auto">
              <a:xfrm>
                <a:off x="1392" y="1344"/>
                <a:ext cx="240" cy="528"/>
              </a:xfrm>
              <a:custGeom>
                <a:avLst/>
                <a:gdLst>
                  <a:gd name="T0" fmla="*/ 0 w 240"/>
                  <a:gd name="T1" fmla="*/ 0 h 528"/>
                  <a:gd name="T2" fmla="*/ 240 w 240"/>
                  <a:gd name="T3" fmla="*/ 192 h 528"/>
                  <a:gd name="T4" fmla="*/ 0 w 240"/>
                  <a:gd name="T5" fmla="*/ 528 h 52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40" h="528">
                    <a:moveTo>
                      <a:pt x="0" y="0"/>
                    </a:moveTo>
                    <a:cubicBezTo>
                      <a:pt x="120" y="52"/>
                      <a:pt x="240" y="104"/>
                      <a:pt x="240" y="192"/>
                    </a:cubicBezTo>
                    <a:cubicBezTo>
                      <a:pt x="240" y="280"/>
                      <a:pt x="120" y="404"/>
                      <a:pt x="0" y="52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2" name="Freeform 52"/>
              <p:cNvSpPr>
                <a:spLocks/>
              </p:cNvSpPr>
              <p:nvPr/>
            </p:nvSpPr>
            <p:spPr bwMode="auto">
              <a:xfrm>
                <a:off x="1632" y="1136"/>
                <a:ext cx="1008" cy="400"/>
              </a:xfrm>
              <a:custGeom>
                <a:avLst/>
                <a:gdLst>
                  <a:gd name="T0" fmla="*/ 0 w 1008"/>
                  <a:gd name="T1" fmla="*/ 400 h 400"/>
                  <a:gd name="T2" fmla="*/ 288 w 1008"/>
                  <a:gd name="T3" fmla="*/ 112 h 400"/>
                  <a:gd name="T4" fmla="*/ 672 w 1008"/>
                  <a:gd name="T5" fmla="*/ 16 h 400"/>
                  <a:gd name="T6" fmla="*/ 1008 w 1008"/>
                  <a:gd name="T7" fmla="*/ 208 h 4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08" h="400">
                    <a:moveTo>
                      <a:pt x="0" y="400"/>
                    </a:moveTo>
                    <a:cubicBezTo>
                      <a:pt x="88" y="288"/>
                      <a:pt x="176" y="176"/>
                      <a:pt x="288" y="112"/>
                    </a:cubicBezTo>
                    <a:cubicBezTo>
                      <a:pt x="400" y="48"/>
                      <a:pt x="552" y="0"/>
                      <a:pt x="672" y="16"/>
                    </a:cubicBezTo>
                    <a:cubicBezTo>
                      <a:pt x="792" y="32"/>
                      <a:pt x="900" y="120"/>
                      <a:pt x="1008" y="20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539" name="Oval 53"/>
            <p:cNvSpPr>
              <a:spLocks noChangeArrowheads="1"/>
            </p:cNvSpPr>
            <p:nvPr/>
          </p:nvSpPr>
          <p:spPr bwMode="auto">
            <a:xfrm>
              <a:off x="1200" y="16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sp>
          <p:nvSpPr>
            <p:cNvPr id="22540" name="Oval 54"/>
            <p:cNvSpPr>
              <a:spLocks noChangeArrowheads="1"/>
            </p:cNvSpPr>
            <p:nvPr/>
          </p:nvSpPr>
          <p:spPr bwMode="auto">
            <a:xfrm>
              <a:off x="768" y="139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</p:grpSp>
      <p:sp>
        <p:nvSpPr>
          <p:cNvPr id="22537" name="Text Box 55"/>
          <p:cNvSpPr txBox="1">
            <a:spLocks noChangeArrowheads="1"/>
          </p:cNvSpPr>
          <p:nvPr/>
        </p:nvSpPr>
        <p:spPr bwMode="auto">
          <a:xfrm>
            <a:off x="5410200" y="2057400"/>
            <a:ext cx="3733800" cy="440213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600" b="1">
                <a:latin typeface="Times New Roman" charset="0"/>
              </a:rPr>
              <a:t>Cyclin E and cdk2 work together to phosphorylate the Rb protein and inactivate it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600" b="1">
                <a:latin typeface="Times New Roman" charset="0"/>
              </a:rPr>
              <a:t>Cdk2/Cyclin E is regulated by two switches:</a:t>
            </a:r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600" b="1">
                <a:latin typeface="Times New Roman" charset="0"/>
              </a:rPr>
              <a:t>Positive switch complex called CAK;</a:t>
            </a:r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600" b="1">
                <a:latin typeface="Times New Roman" charset="0"/>
              </a:rPr>
              <a:t>Negative switch P21/WAF1;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600" b="1">
                <a:latin typeface="Times New Roman" charset="0"/>
              </a:rPr>
              <a:t>The CAK complex can be composed of two gene products:</a:t>
            </a:r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600" b="1">
                <a:latin typeface="Times New Roman" charset="0"/>
              </a:rPr>
              <a:t>Cyclin H;</a:t>
            </a:r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600" b="1">
                <a:latin typeface="Times New Roman" charset="0"/>
              </a:rPr>
              <a:t>Cdk7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en-US" altLang="en-US" sz="1600" b="1">
                <a:latin typeface="Times New Roman" charset="0"/>
              </a:rPr>
              <a:t>When cyclin H and cdk7 are present, the complex can activate cdk2/cyclin E.</a:t>
            </a:r>
          </a:p>
        </p:txBody>
      </p:sp>
    </p:spTree>
    <p:extLst>
      <p:ext uri="{BB962C8B-B14F-4D97-AF65-F5344CB8AC3E}">
        <p14:creationId xmlns:p14="http://schemas.microsoft.com/office/powerpoint/2010/main" val="183793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Causal Relationships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809625" y="2214563"/>
            <a:ext cx="7953375" cy="3576637"/>
          </a:xfrm>
        </p:spPr>
        <p:txBody>
          <a:bodyPr/>
          <a:lstStyle/>
          <a:p>
            <a:r>
              <a:rPr lang="en-US" altLang="en-US"/>
              <a:t>High-throughput genetic technologies empowers to study </a:t>
            </a:r>
            <a:r>
              <a:rPr lang="en-US" altLang="en-US" b="1">
                <a:solidFill>
                  <a:srgbClr val="FF0000"/>
                </a:solidFill>
              </a:rPr>
              <a:t>how genes interact with each other</a:t>
            </a:r>
            <a:r>
              <a:rPr lang="en-US" altLang="en-US"/>
              <a:t>; </a:t>
            </a:r>
          </a:p>
          <a:p>
            <a:r>
              <a:rPr lang="en-US" altLang="en-US"/>
              <a:t>Learning gene </a:t>
            </a:r>
            <a:r>
              <a:rPr lang="en-US" altLang="en-US">
                <a:solidFill>
                  <a:srgbClr val="FF0000"/>
                </a:solidFill>
              </a:rPr>
              <a:t>causal relationship</a:t>
            </a:r>
            <a:r>
              <a:rPr lang="en-US" altLang="en-US"/>
              <a:t> is important:</a:t>
            </a:r>
          </a:p>
          <a:p>
            <a:pPr lvl="1"/>
            <a:r>
              <a:rPr lang="en-US" altLang="en-US">
                <a:solidFill>
                  <a:srgbClr val="1DAF3C"/>
                </a:solidFill>
              </a:rPr>
              <a:t>Turning on a gene can be achieved directly or through other genes, which have causal relationship with it.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540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Clearing up Confusion Between Correlation and Causation</a:t>
            </a:r>
            <a:endParaRPr lang="en-US" altLang="en-US" dirty="0"/>
          </a:p>
        </p:txBody>
      </p:sp>
      <p:pic>
        <p:nvPicPr>
          <p:cNvPr id="24579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77" y="1846263"/>
            <a:ext cx="6347495" cy="4022725"/>
          </a:xfrm>
        </p:spPr>
      </p:pic>
    </p:spTree>
    <p:extLst>
      <p:ext uri="{BB962C8B-B14F-4D97-AF65-F5344CB8AC3E}">
        <p14:creationId xmlns:p14="http://schemas.microsoft.com/office/powerpoint/2010/main" val="36190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1354138"/>
            <a:ext cx="6934200" cy="5235575"/>
          </a:xfrm>
        </p:spPr>
      </p:pic>
    </p:spTree>
    <p:extLst>
      <p:ext uri="{BB962C8B-B14F-4D97-AF65-F5344CB8AC3E}">
        <p14:creationId xmlns:p14="http://schemas.microsoft.com/office/powerpoint/2010/main" val="796015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="" xmlns:a16="http://schemas.microsoft.com/office/drawing/2014/main" id="{F49BA7A1-D1B1-46E2-82B2-4E5290CA7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7543800" cy="16002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/>
              <a:t>Prior knowledge greatly facilitates the meaningful interpretation of data.</a:t>
            </a:r>
          </a:p>
        </p:txBody>
      </p:sp>
      <p:pic>
        <p:nvPicPr>
          <p:cNvPr id="26627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5" y="2060575"/>
            <a:ext cx="5410200" cy="3594100"/>
          </a:xfrm>
        </p:spPr>
      </p:pic>
    </p:spTree>
    <p:extLst>
      <p:ext uri="{BB962C8B-B14F-4D97-AF65-F5344CB8AC3E}">
        <p14:creationId xmlns:p14="http://schemas.microsoft.com/office/powerpoint/2010/main" val="195398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="" xmlns:a16="http://schemas.microsoft.com/office/drawing/2014/main" id="{A1F2951D-FA31-4C51-8E91-49C473CF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7696200" cy="114300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4000"/>
              <a:t>Upstream </a:t>
            </a:r>
            <a:r>
              <a:rPr lang="en-US" altLang="en-US" sz="4000" smtClean="0"/>
              <a:t>Regulator </a:t>
            </a:r>
            <a:r>
              <a:rPr lang="en-US" altLang="en-US" sz="4000" dirty="0"/>
              <a:t>is the </a:t>
            </a:r>
            <a:r>
              <a:rPr lang="en-US" altLang="en-US" sz="4000" dirty="0" smtClean="0"/>
              <a:t>Weather</a:t>
            </a:r>
            <a:r>
              <a:rPr lang="en-US" altLang="en-US" sz="4000" dirty="0"/>
              <a:t>, </a:t>
            </a:r>
            <a:r>
              <a:rPr lang="en-US" altLang="en-US" sz="4000" dirty="0" smtClean="0"/>
              <a:t>Downstream Effect </a:t>
            </a:r>
            <a:r>
              <a:rPr lang="en-US" altLang="en-US" sz="4000" dirty="0"/>
              <a:t>is </a:t>
            </a:r>
            <a:r>
              <a:rPr lang="en-US" altLang="en-US" sz="4000" dirty="0" smtClean="0"/>
              <a:t>Increased Umbrella Use</a:t>
            </a:r>
            <a:endParaRPr lang="en-US" altLang="en-US" sz="4000" dirty="0"/>
          </a:p>
        </p:txBody>
      </p:sp>
      <p:pic>
        <p:nvPicPr>
          <p:cNvPr id="27651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2" y="1846263"/>
            <a:ext cx="7053545" cy="4022725"/>
          </a:xfrm>
        </p:spPr>
      </p:pic>
    </p:spTree>
    <p:extLst>
      <p:ext uri="{BB962C8B-B14F-4D97-AF65-F5344CB8AC3E}">
        <p14:creationId xmlns:p14="http://schemas.microsoft.com/office/powerpoint/2010/main" val="123088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Biological Networks</a:t>
            </a:r>
            <a:endParaRPr lang="en-US" altLang="en-US"/>
          </a:p>
        </p:txBody>
      </p:sp>
      <p:sp>
        <p:nvSpPr>
          <p:cNvPr id="819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>
                <a:solidFill>
                  <a:srgbClr val="FF0000"/>
                </a:solidFill>
              </a:rPr>
              <a:t>Gene regulatory network</a:t>
            </a:r>
            <a:r>
              <a:rPr lang="en-GB" altLang="en-US"/>
              <a:t>: two genes are connected if the expression of one gene modulates expression of another one by either activation or inhibition</a:t>
            </a:r>
            <a:endParaRPr lang="en-GB" altLang="en-US">
              <a:solidFill>
                <a:schemeClr val="hlink"/>
              </a:solidFill>
            </a:endParaRPr>
          </a:p>
          <a:p>
            <a:r>
              <a:rPr lang="en-GB" altLang="en-US">
                <a:solidFill>
                  <a:srgbClr val="FF0000"/>
                </a:solidFill>
              </a:rPr>
              <a:t>Protein interaction network</a:t>
            </a:r>
            <a:r>
              <a:rPr lang="en-GB" altLang="en-US"/>
              <a:t>: proteins that are  connected in physical interactions or </a:t>
            </a:r>
            <a:r>
              <a:rPr lang="en-US" altLang="en-US"/>
              <a:t>metabolic and signaling pathways of the cell</a:t>
            </a:r>
            <a:r>
              <a:rPr lang="en-GB" altLang="en-US"/>
              <a:t>;</a:t>
            </a:r>
          </a:p>
          <a:p>
            <a:r>
              <a:rPr lang="en-GB" altLang="en-US">
                <a:solidFill>
                  <a:srgbClr val="FF0000"/>
                </a:solidFill>
              </a:rPr>
              <a:t>Metabolic network</a:t>
            </a:r>
            <a:r>
              <a:rPr lang="en-GB" altLang="en-US"/>
              <a:t>: metabolic products and substrates that participate in one reaction;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942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Causality vs. Correlation</a:t>
            </a:r>
            <a:endParaRPr lang="en-US" altLang="en-US" dirty="0"/>
          </a:p>
        </p:txBody>
      </p:sp>
      <p:sp>
        <p:nvSpPr>
          <p:cNvPr id="37891" name="Rectangle 3">
            <a:extLst>
              <a:ext uri="{FF2B5EF4-FFF2-40B4-BE49-F238E27FC236}">
                <a16:creationId xmlns="" xmlns:a16="http://schemas.microsoft.com/office/drawing/2014/main" id="{389F5E18-5E1C-4379-A851-275B2FB567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186738" cy="4495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smtClean="0"/>
              <a:t>Example: </a:t>
            </a:r>
            <a:r>
              <a:rPr lang="en-US" altLang="en-US" b="1" i="1" smtClean="0">
                <a:solidFill>
                  <a:srgbClr val="FF0000"/>
                </a:solidFill>
              </a:rPr>
              <a:t>rain</a:t>
            </a:r>
            <a:r>
              <a:rPr lang="en-US" altLang="en-US" i="1" smtClean="0"/>
              <a:t> </a:t>
            </a:r>
            <a:r>
              <a:rPr lang="en-US" altLang="en-US" smtClean="0"/>
              <a:t>and </a:t>
            </a:r>
            <a:r>
              <a:rPr lang="en-US" altLang="en-US" b="1" i="1" smtClean="0">
                <a:solidFill>
                  <a:srgbClr val="FF0000"/>
                </a:solidFill>
              </a:rPr>
              <a:t>falling_barometer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mtClean="0"/>
              <a:t>Observed that they are either </a:t>
            </a:r>
            <a:r>
              <a:rPr lang="en-US" altLang="en-US" smtClean="0">
                <a:solidFill>
                  <a:srgbClr val="FF0000"/>
                </a:solidFill>
              </a:rPr>
              <a:t>both true</a:t>
            </a:r>
            <a:r>
              <a:rPr lang="en-US" altLang="en-US" smtClean="0"/>
              <a:t> or </a:t>
            </a:r>
            <a:r>
              <a:rPr lang="en-US" altLang="en-US" smtClean="0">
                <a:solidFill>
                  <a:srgbClr val="FF0000"/>
                </a:solidFill>
              </a:rPr>
              <a:t>both false</a:t>
            </a:r>
            <a:r>
              <a:rPr lang="en-US" altLang="en-US" smtClean="0"/>
              <a:t>, so they are related.  Then write 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en-US" i="1" smtClean="0"/>
              <a:t>			</a:t>
            </a:r>
            <a:r>
              <a:rPr lang="en-US" altLang="en-US" b="1" i="1" smtClean="0">
                <a:solidFill>
                  <a:srgbClr val="33CC33"/>
                </a:solidFill>
              </a:rPr>
              <a:t>rain </a:t>
            </a:r>
            <a:r>
              <a:rPr lang="en-US" altLang="en-US" b="1" smtClean="0">
                <a:solidFill>
                  <a:srgbClr val="33CC33"/>
                </a:solidFill>
                <a:latin typeface="rtxr" charset="0"/>
              </a:rPr>
              <a:t>= </a:t>
            </a:r>
            <a:r>
              <a:rPr lang="en-US" altLang="en-US" b="1" i="1" smtClean="0">
                <a:solidFill>
                  <a:srgbClr val="33CC33"/>
                </a:solidFill>
              </a:rPr>
              <a:t>falling_barometer</a:t>
            </a:r>
            <a:endParaRPr lang="en-US" altLang="en-US" smtClean="0"/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en-US" smtClean="0"/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mtClean="0"/>
              <a:t>Neither </a:t>
            </a:r>
            <a:r>
              <a:rPr lang="en-US" altLang="en-US" i="1" smtClean="0"/>
              <a:t>rain </a:t>
            </a:r>
            <a:r>
              <a:rPr lang="en-US" altLang="en-US" smtClean="0"/>
              <a:t>causes </a:t>
            </a:r>
            <a:r>
              <a:rPr lang="en-US" altLang="en-US" i="1" smtClean="0"/>
              <a:t>falling_barometer </a:t>
            </a:r>
            <a:r>
              <a:rPr lang="en-US" altLang="en-US" smtClean="0"/>
              <a:t>nor vice-versa. 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mtClean="0"/>
              <a:t>Thus if one wanted </a:t>
            </a:r>
            <a:r>
              <a:rPr lang="en-US" altLang="en-US" i="1" smtClean="0"/>
              <a:t>rain </a:t>
            </a:r>
            <a:r>
              <a:rPr lang="en-US" altLang="en-US" smtClean="0"/>
              <a:t>to be true, one could not achieve it by somehow forcing </a:t>
            </a:r>
            <a:r>
              <a:rPr lang="en-US" altLang="en-US" i="1" smtClean="0"/>
              <a:t>falling_barometer </a:t>
            </a:r>
            <a:r>
              <a:rPr lang="en-US" altLang="en-US" smtClean="0"/>
              <a:t>to be true. This would have been possible if </a:t>
            </a:r>
            <a:r>
              <a:rPr lang="en-US" altLang="en-US" i="1" smtClean="0"/>
              <a:t>falling_barometer </a:t>
            </a:r>
            <a:r>
              <a:rPr lang="en-US" altLang="en-US" smtClean="0"/>
              <a:t>caused </a:t>
            </a:r>
            <a:r>
              <a:rPr lang="en-US" altLang="en-US" i="1" smtClean="0"/>
              <a:t>rain</a:t>
            </a:r>
            <a:r>
              <a:rPr lang="en-US" altLang="en-US" smtClean="0"/>
              <a:t>. 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mtClean="0"/>
              <a:t>We say that the relationship between </a:t>
            </a:r>
            <a:r>
              <a:rPr lang="en-US" altLang="en-US" i="1" smtClean="0"/>
              <a:t>rain </a:t>
            </a:r>
            <a:r>
              <a:rPr lang="en-US" altLang="en-US" smtClean="0"/>
              <a:t>and </a:t>
            </a:r>
            <a:r>
              <a:rPr lang="en-US" altLang="en-US" i="1" smtClean="0"/>
              <a:t>falling_barometer </a:t>
            </a:r>
            <a:r>
              <a:rPr lang="en-US" altLang="en-US" smtClean="0"/>
              <a:t>is </a:t>
            </a:r>
            <a:r>
              <a:rPr lang="en-US" altLang="en-US" b="1" smtClean="0">
                <a:solidFill>
                  <a:srgbClr val="FF0000"/>
                </a:solidFill>
              </a:rPr>
              <a:t>correlation</a:t>
            </a:r>
            <a:r>
              <a:rPr lang="en-US" altLang="en-US" smtClean="0"/>
              <a:t>, but </a:t>
            </a:r>
            <a:r>
              <a:rPr lang="en-US" altLang="en-US" b="1" smtClean="0">
                <a:solidFill>
                  <a:srgbClr val="FF0000"/>
                </a:solidFill>
              </a:rPr>
              <a:t>not cause</a:t>
            </a:r>
            <a:r>
              <a:rPr lang="en-US" altLang="en-US" smtClean="0"/>
              <a:t>.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8123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7772400" cy="1143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anchor="b">
            <a:noAutofit/>
          </a:bodyPr>
          <a:lstStyle/>
          <a:p>
            <a:r>
              <a:rPr lang="en-US" altLang="en-US" sz="4300" dirty="0"/>
              <a:t>Learning Causal Relationship with Steady State Data</a:t>
            </a:r>
          </a:p>
        </p:txBody>
      </p:sp>
      <p:sp>
        <p:nvSpPr>
          <p:cNvPr id="38915" name="Rectangle 5" descr="Rectangle: Click to edit Master text styles&#13;&#10;Second level&#13;&#10;Third level&#13;&#10;Fourth level&#13;&#10;Fifth level">
            <a:extLst>
              <a:ext uri="{FF2B5EF4-FFF2-40B4-BE49-F238E27FC236}">
                <a16:creationId xmlns="" xmlns:a16="http://schemas.microsoft.com/office/drawing/2014/main" id="{1C8DC310-8026-436D-87A7-C839E57350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981200"/>
            <a:ext cx="8001000" cy="4648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600" smtClean="0"/>
              <a:t>How to infer </a:t>
            </a:r>
            <a:r>
              <a:rPr lang="en-US" altLang="en-US" sz="3600" smtClean="0">
                <a:solidFill>
                  <a:srgbClr val="FF3333"/>
                </a:solidFill>
              </a:rPr>
              <a:t>causal</a:t>
            </a:r>
            <a:r>
              <a:rPr lang="en-US" altLang="en-US" sz="3600" smtClean="0"/>
              <a:t> relationship?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mtClean="0"/>
              <a:t>In wet-labs, </a:t>
            </a:r>
            <a:r>
              <a:rPr lang="en-US" altLang="en-US" b="1" smtClean="0">
                <a:solidFill>
                  <a:srgbClr val="33CC33"/>
                </a:solidFill>
              </a:rPr>
              <a:t>knocking down</a:t>
            </a:r>
            <a:r>
              <a:rPr lang="en-US" altLang="en-US" smtClean="0"/>
              <a:t> the possible subsets of a gene;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mtClean="0"/>
              <a:t>Use </a:t>
            </a:r>
            <a:r>
              <a:rPr lang="en-US" altLang="en-US" b="1" smtClean="0">
                <a:solidFill>
                  <a:srgbClr val="33CC33"/>
                </a:solidFill>
              </a:rPr>
              <a:t>time series</a:t>
            </a:r>
            <a:r>
              <a:rPr lang="en-US" altLang="en-US" smtClean="0"/>
              <a:t> gene expression data;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600" smtClean="0"/>
              <a:t>Problem?</a:t>
            </a:r>
            <a:endParaRPr lang="en-US" altLang="en-US" smtClean="0"/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mtClean="0"/>
              <a:t>Human tissues gene expression data is only available in the </a:t>
            </a:r>
            <a:r>
              <a:rPr lang="en-US" altLang="en-US" b="1" smtClean="0">
                <a:solidFill>
                  <a:srgbClr val="FF3333"/>
                </a:solidFill>
              </a:rPr>
              <a:t>steady state observation</a:t>
            </a:r>
            <a:r>
              <a:rPr lang="en-US" altLang="en-US" smtClean="0"/>
              <a:t>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600" smtClean="0">
                <a:solidFill>
                  <a:schemeClr val="folHlink"/>
                </a:solidFill>
              </a:rPr>
              <a:t>(IC) algorithm</a:t>
            </a:r>
            <a:r>
              <a:rPr lang="en-US" altLang="en-US" sz="3600" smtClean="0"/>
              <a:t> by Pearl et al to infer causal information but not in biological domain;</a:t>
            </a:r>
            <a:endParaRPr lang="en-US" altLang="en-US" sz="3600"/>
          </a:p>
        </p:txBody>
      </p:sp>
    </p:spTree>
    <p:extLst>
      <p:ext uri="{BB962C8B-B14F-4D97-AF65-F5344CB8AC3E}">
        <p14:creationId xmlns:p14="http://schemas.microsoft.com/office/powerpoint/2010/main" val="430114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RNAseq</a:t>
            </a:r>
            <a:r>
              <a:rPr lang="en-US" altLang="en-US" dirty="0"/>
              <a:t> </a:t>
            </a:r>
            <a:r>
              <a:rPr lang="en-US" altLang="en-US" dirty="0" smtClean="0"/>
              <a:t>Data Treated </a:t>
            </a:r>
            <a:r>
              <a:rPr lang="en-US" altLang="en-US" dirty="0"/>
              <a:t>the </a:t>
            </a:r>
            <a:r>
              <a:rPr lang="en-US" altLang="en-US" dirty="0" smtClean="0"/>
              <a:t>Same </a:t>
            </a:r>
            <a:r>
              <a:rPr lang="en-US" altLang="en-US" dirty="0"/>
              <a:t>as Microarray </a:t>
            </a:r>
            <a:r>
              <a:rPr lang="en-US" altLang="en-US" dirty="0" smtClean="0"/>
              <a:t>Data</a:t>
            </a:r>
            <a:endParaRPr lang="en-US" alt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791200"/>
            <a:ext cx="7958138" cy="838200"/>
          </a:xfrm>
        </p:spPr>
        <p:txBody>
          <a:bodyPr/>
          <a:lstStyle/>
          <a:p>
            <a:r>
              <a:rPr lang="en-US" altLang="en-US"/>
              <a:t>Gene up-regulate, down-regulate;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2971800" cy="294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0725" name="Group 5"/>
          <p:cNvGrpSpPr>
            <a:grpSpLocks/>
          </p:cNvGrpSpPr>
          <p:nvPr/>
        </p:nvGrpSpPr>
        <p:grpSpPr bwMode="auto">
          <a:xfrm>
            <a:off x="2970213" y="1981200"/>
            <a:ext cx="6173787" cy="3505200"/>
            <a:chOff x="334" y="1200"/>
            <a:chExt cx="4946" cy="2982"/>
          </a:xfrm>
        </p:grpSpPr>
        <p:grpSp>
          <p:nvGrpSpPr>
            <p:cNvPr id="30726" name="Group 6"/>
            <p:cNvGrpSpPr>
              <a:grpSpLocks/>
            </p:cNvGrpSpPr>
            <p:nvPr/>
          </p:nvGrpSpPr>
          <p:grpSpPr bwMode="auto">
            <a:xfrm>
              <a:off x="334" y="1680"/>
              <a:ext cx="4946" cy="2502"/>
              <a:chOff x="334" y="1344"/>
              <a:chExt cx="4946" cy="2502"/>
            </a:xfrm>
          </p:grpSpPr>
          <p:sp>
            <p:nvSpPr>
              <p:cNvPr id="30729" name="AutoShape 7"/>
              <p:cNvSpPr>
                <a:spLocks/>
              </p:cNvSpPr>
              <p:nvPr/>
            </p:nvSpPr>
            <p:spPr bwMode="auto">
              <a:xfrm>
                <a:off x="672" y="1392"/>
                <a:ext cx="144" cy="2448"/>
              </a:xfrm>
              <a:prstGeom prst="leftBrace">
                <a:avLst>
                  <a:gd name="adj1" fmla="val 141667"/>
                  <a:gd name="adj2" fmla="val 50000"/>
                </a:avLst>
              </a:prstGeom>
              <a:noFill/>
              <a:ln w="38100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Times New Roman" charset="0"/>
                </a:endParaRPr>
              </a:p>
            </p:txBody>
          </p:sp>
          <p:graphicFrame>
            <p:nvGraphicFramePr>
              <p:cNvPr id="30730" name="Object 8"/>
              <p:cNvGraphicFramePr>
                <a:graphicFrameLocks noChangeAspect="1"/>
              </p:cNvGraphicFramePr>
              <p:nvPr/>
            </p:nvGraphicFramePr>
            <p:xfrm>
              <a:off x="864" y="1344"/>
              <a:ext cx="4416" cy="25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68" name="Bitmap Image" r:id="rId4" imgW="5582429" imgH="3161905" progId="Paint.Picture">
                      <p:embed/>
                    </p:oleObj>
                  </mc:Choice>
                  <mc:Fallback>
                    <p:oleObj name="Bitmap Image" r:id="rId4" imgW="5582429" imgH="3161905" progId="Paint.Picture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4" y="1344"/>
                            <a:ext cx="4416" cy="25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31" name="Text Box 9"/>
              <p:cNvSpPr txBox="1">
                <a:spLocks noChangeArrowheads="1"/>
              </p:cNvSpPr>
              <p:nvPr/>
            </p:nvSpPr>
            <p:spPr bwMode="auto">
              <a:xfrm rot="-5400000">
                <a:off x="85" y="2376"/>
                <a:ext cx="863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  <a:defRPr sz="28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 sz="20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defTabSz="4572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solidFill>
                      <a:schemeClr val="folHlink"/>
                    </a:solidFill>
                    <a:latin typeface="Tahoma" charset="0"/>
                  </a:rPr>
                  <a:t>Genes</a:t>
                </a:r>
              </a:p>
            </p:txBody>
          </p:sp>
        </p:grpSp>
        <p:sp>
          <p:nvSpPr>
            <p:cNvPr id="30727" name="AutoShape 10"/>
            <p:cNvSpPr>
              <a:spLocks/>
            </p:cNvSpPr>
            <p:nvPr/>
          </p:nvSpPr>
          <p:spPr bwMode="auto">
            <a:xfrm rot="5400000">
              <a:off x="3792" y="144"/>
              <a:ext cx="144" cy="2832"/>
            </a:xfrm>
            <a:prstGeom prst="leftBrace">
              <a:avLst>
                <a:gd name="adj1" fmla="val 163889"/>
                <a:gd name="adj2" fmla="val 50000"/>
              </a:avLst>
            </a:prstGeom>
            <a:noFill/>
            <a:ln w="381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charset="0"/>
              </a:endParaRPr>
            </a:p>
          </p:txBody>
        </p:sp>
        <p:sp>
          <p:nvSpPr>
            <p:cNvPr id="30728" name="Text Box 11"/>
            <p:cNvSpPr txBox="1">
              <a:spLocks noChangeArrowheads="1"/>
            </p:cNvSpPr>
            <p:nvPr/>
          </p:nvSpPr>
          <p:spPr bwMode="auto">
            <a:xfrm>
              <a:off x="3408" y="1200"/>
              <a:ext cx="1045" cy="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hlink"/>
                  </a:solidFill>
                  <a:latin typeface="Tahoma" charset="0"/>
                </a:rPr>
                <a:t>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454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7">
            <a:extLst>
              <a:ext uri="{FF2B5EF4-FFF2-40B4-BE49-F238E27FC236}">
                <a16:creationId xmlns="" xmlns:a16="http://schemas.microsoft.com/office/drawing/2014/main" id="{B2CD0BFD-D570-4027-8101-FF45C3160D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09600"/>
            <a:ext cx="73787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How W</a:t>
            </a:r>
            <a:r>
              <a:rPr lang="en-US" altLang="en-US" dirty="0" smtClean="0"/>
              <a:t>e </a:t>
            </a:r>
            <a:r>
              <a:rPr lang="en-US" altLang="en-US" dirty="0"/>
              <a:t>Study Gene Causal Network?</a:t>
            </a:r>
          </a:p>
        </p:txBody>
      </p:sp>
      <p:sp>
        <p:nvSpPr>
          <p:cNvPr id="31747" name="Rectangle 4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idx="1"/>
          </p:nvPr>
        </p:nvSpPr>
        <p:spPr>
          <a:xfrm>
            <a:off x="809625" y="2214563"/>
            <a:ext cx="7958138" cy="4262437"/>
          </a:xfrm>
        </p:spPr>
        <p:txBody>
          <a:bodyPr/>
          <a:lstStyle/>
          <a:p>
            <a:r>
              <a:rPr lang="en-US" altLang="en-US"/>
              <a:t>We present an algorithm for </a:t>
            </a:r>
            <a:r>
              <a:rPr lang="en-US" altLang="en-US" b="1">
                <a:solidFill>
                  <a:srgbClr val="1DAF3C"/>
                </a:solidFill>
              </a:rPr>
              <a:t>learning causal relationship with knowledge of topological ordering</a:t>
            </a:r>
            <a:r>
              <a:rPr lang="en-US" altLang="en-US"/>
              <a:t> information;</a:t>
            </a:r>
          </a:p>
          <a:p>
            <a:pPr lvl="1"/>
            <a:r>
              <a:rPr lang="en-US" altLang="en-US"/>
              <a:t>Studying </a:t>
            </a:r>
            <a:r>
              <a:rPr lang="en-US" altLang="en-US">
                <a:solidFill>
                  <a:srgbClr val="FF0000"/>
                </a:solidFill>
              </a:rPr>
              <a:t>conditional dependencies</a:t>
            </a:r>
            <a:r>
              <a:rPr lang="en-US" altLang="en-US"/>
              <a:t> and independencies among variables;</a:t>
            </a:r>
          </a:p>
          <a:p>
            <a:pPr lvl="1"/>
            <a:r>
              <a:rPr lang="en-US" altLang="en-US"/>
              <a:t>Learning </a:t>
            </a:r>
            <a:r>
              <a:rPr lang="en-US" altLang="en-US">
                <a:solidFill>
                  <a:srgbClr val="FF0000"/>
                </a:solidFill>
              </a:rPr>
              <a:t>mutual information</a:t>
            </a:r>
            <a:r>
              <a:rPr lang="en-US" altLang="en-US"/>
              <a:t> among genes;</a:t>
            </a:r>
          </a:p>
          <a:p>
            <a:pPr lvl="1"/>
            <a:r>
              <a:rPr lang="en-US" altLang="en-US">
                <a:solidFill>
                  <a:srgbClr val="FF0000"/>
                </a:solidFill>
              </a:rPr>
              <a:t>Incorporating topological</a:t>
            </a:r>
            <a:r>
              <a:rPr lang="en-US" altLang="en-US"/>
              <a:t> information;</a:t>
            </a:r>
          </a:p>
          <a:p>
            <a:pPr lvl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4353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="" xmlns:a16="http://schemas.microsoft.com/office/drawing/2014/main" id="{07C95828-6AF2-45AD-8E6A-56AD80AAD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609600"/>
            <a:ext cx="73787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How we Study Gene Causal Network?</a:t>
            </a:r>
          </a:p>
        </p:txBody>
      </p:sp>
      <p:pic>
        <p:nvPicPr>
          <p:cNvPr id="32771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82" y="1846263"/>
            <a:ext cx="6465285" cy="4022725"/>
          </a:xfrm>
        </p:spPr>
      </p:pic>
    </p:spTree>
    <p:extLst>
      <p:ext uri="{BB962C8B-B14F-4D97-AF65-F5344CB8AC3E}">
        <p14:creationId xmlns:p14="http://schemas.microsoft.com/office/powerpoint/2010/main" val="1302681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Learning from </a:t>
            </a:r>
            <a:r>
              <a:rPr lang="en-US" altLang="en-US" dirty="0" smtClean="0"/>
              <a:t>Multiple Data Sources</a:t>
            </a:r>
            <a:endParaRPr lang="en-US" alt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have gene expression data and topological ordering information;</a:t>
            </a:r>
          </a:p>
          <a:p>
            <a:r>
              <a:rPr lang="en-US" altLang="en-US"/>
              <a:t>Incorporating some other data sources as prior knowledge for the learning;</a:t>
            </a:r>
          </a:p>
          <a:p>
            <a:pPr lvl="1"/>
            <a:r>
              <a:rPr lang="en-US" altLang="en-US"/>
              <a:t>Transcription factor binding location data;</a:t>
            </a:r>
          </a:p>
          <a:p>
            <a:pPr lvl="1"/>
            <a:r>
              <a:rPr lang="en-US" alt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70290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304800"/>
            <a:ext cx="7378700" cy="1143000"/>
          </a:xfrm>
        </p:spPr>
        <p:txBody>
          <a:bodyPr/>
          <a:lstStyle/>
          <a:p>
            <a:r>
              <a:rPr lang="en-US" altLang="en-US" dirty="0"/>
              <a:t>Learning Causality in Motifs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78746"/>
            <a:ext cx="4572000" cy="4196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533400" y="5926138"/>
            <a:ext cx="8305800" cy="93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30000"/>
              </a:spcBef>
              <a:buFontTx/>
              <a:buChar char="•"/>
            </a:pPr>
            <a:r>
              <a:rPr kumimoji="1" lang="en-US" altLang="en-US" sz="2400">
                <a:latin typeface="Bliss-Medium" charset="0"/>
              </a:rPr>
              <a:t>Network motifs are the simplest units of network architecture.</a:t>
            </a:r>
          </a:p>
          <a:p>
            <a:pPr eaLnBrk="1" hangingPunct="1">
              <a:lnSpc>
                <a:spcPct val="100000"/>
              </a:lnSpc>
              <a:spcBef>
                <a:spcPct val="30000"/>
              </a:spcBef>
              <a:buFontTx/>
              <a:buChar char="•"/>
            </a:pPr>
            <a:r>
              <a:rPr kumimoji="1" lang="en-US" altLang="en-US" sz="2400">
                <a:latin typeface="Bliss-Medium" charset="0"/>
              </a:rPr>
              <a:t>They be used to assemble a transcriptional regulatory network. </a:t>
            </a:r>
            <a:endParaRPr lang="en-US" altLang="en-US" sz="44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3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Learning GRN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with Feedback Loops </a:t>
            </a:r>
            <a:endParaRPr lang="en-US" altLang="en-US" dirty="0"/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2824163" cy="282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86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71800"/>
            <a:ext cx="2284413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6869" name="AutoShape 10"/>
          <p:cNvSpPr>
            <a:spLocks noChangeArrowheads="1"/>
          </p:cNvSpPr>
          <p:nvPr/>
        </p:nvSpPr>
        <p:spPr bwMode="auto">
          <a:xfrm>
            <a:off x="3886200" y="3581400"/>
            <a:ext cx="1524000" cy="3810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altLang="en-US" sz="3600" dirty="0"/>
              <a:t>Learning GRN with </a:t>
            </a:r>
            <a:r>
              <a:rPr lang="en-US" altLang="en-US" sz="3600" dirty="0" smtClean="0"/>
              <a:t>Feedback Loops </a:t>
            </a:r>
            <a:r>
              <a:rPr lang="en-US" altLang="en-US" sz="3600" dirty="0"/>
              <a:t>(</a:t>
            </a:r>
            <a:r>
              <a:rPr lang="en-US" altLang="en-US" sz="3600" dirty="0" err="1"/>
              <a:t>Con’d</a:t>
            </a:r>
            <a:r>
              <a:rPr lang="en-US" altLang="en-US" sz="3600" dirty="0"/>
              <a:t>)</a:t>
            </a:r>
          </a:p>
        </p:txBody>
      </p:sp>
      <p:sp>
        <p:nvSpPr>
          <p:cNvPr id="37891" name="AutoShape 8"/>
          <p:cNvSpPr>
            <a:spLocks noChangeArrowheads="1"/>
          </p:cNvSpPr>
          <p:nvPr/>
        </p:nvSpPr>
        <p:spPr bwMode="auto">
          <a:xfrm>
            <a:off x="4572000" y="5715000"/>
            <a:ext cx="1981200" cy="6096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charset="0"/>
            </a:endParaRPr>
          </a:p>
        </p:txBody>
      </p:sp>
      <p:pic>
        <p:nvPicPr>
          <p:cNvPr id="3789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6378575" cy="346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89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24" y="1627187"/>
            <a:ext cx="2263775" cy="226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7894" name="Line 12"/>
          <p:cNvSpPr>
            <a:spLocks noChangeShapeType="1"/>
          </p:cNvSpPr>
          <p:nvPr/>
        </p:nvSpPr>
        <p:spPr bwMode="auto">
          <a:xfrm>
            <a:off x="6705600" y="1905000"/>
            <a:ext cx="0" cy="4572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37895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25" y="3966357"/>
            <a:ext cx="1954212" cy="234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55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Protein-Protein Interactions</a:t>
            </a:r>
            <a:endParaRPr lang="en-US" altLang="en-US"/>
          </a:p>
        </p:txBody>
      </p:sp>
      <p:sp>
        <p:nvSpPr>
          <p:cNvPr id="38916" name="Rectangle 10"/>
          <p:cNvSpPr>
            <a:spLocks noChangeArrowheads="1"/>
          </p:cNvSpPr>
          <p:nvPr/>
        </p:nvSpPr>
        <p:spPr bwMode="auto">
          <a:xfrm>
            <a:off x="0" y="6324599"/>
            <a:ext cx="6172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schemeClr val="bg1"/>
                </a:solidFill>
                <a:latin typeface="Verdana" charset="0"/>
                <a:ea typeface="MS PGothic" charset="-128"/>
              </a:rPr>
              <a:t>From:</a:t>
            </a:r>
            <a:endParaRPr lang="en-US" altLang="en-US" sz="1000" b="1" u="sng" dirty="0">
              <a:solidFill>
                <a:schemeClr val="bg1"/>
              </a:solidFill>
              <a:latin typeface="Verdana" charset="0"/>
              <a:ea typeface="MS PGothic" charset="-128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000" b="1" u="sng" dirty="0">
                <a:solidFill>
                  <a:schemeClr val="bg1"/>
                </a:solidFill>
                <a:latin typeface="Verdana" charset="0"/>
                <a:ea typeface="MS PGothic" charset="-128"/>
              </a:rPr>
              <a:t>Towards a proteome-scale map of the human protein</a:t>
            </a:r>
            <a:r>
              <a:rPr lang="en-US" altLang="en-US" sz="1000" b="1" u="sng" dirty="0">
                <a:solidFill>
                  <a:schemeClr val="bg1"/>
                </a:solidFill>
                <a:latin typeface="Arial" charset="0"/>
                <a:ea typeface="MS PGothic" charset="-128"/>
              </a:rPr>
              <a:t>–</a:t>
            </a:r>
            <a:r>
              <a:rPr lang="en-US" altLang="en-US" sz="1000" b="1" u="sng" dirty="0">
                <a:solidFill>
                  <a:schemeClr val="bg1"/>
                </a:solidFill>
                <a:latin typeface="Verdana" charset="0"/>
                <a:ea typeface="MS PGothic" charset="-128"/>
              </a:rPr>
              <a:t>protein interaction network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000" dirty="0" err="1">
                <a:solidFill>
                  <a:schemeClr val="bg1"/>
                </a:solidFill>
                <a:latin typeface="Verdana" charset="0"/>
                <a:ea typeface="MS PGothic" charset="-128"/>
              </a:rPr>
              <a:t>Rual</a:t>
            </a:r>
            <a:r>
              <a:rPr lang="en-US" altLang="en-US" sz="1000" dirty="0">
                <a:solidFill>
                  <a:schemeClr val="bg1"/>
                </a:solidFill>
                <a:latin typeface="Verdana" charset="0"/>
                <a:ea typeface="MS PGothic" charset="-128"/>
              </a:rPr>
              <a:t>, Vidal et al. Nature </a:t>
            </a:r>
            <a:r>
              <a:rPr lang="en-US" altLang="en-US" sz="1000" b="1" dirty="0">
                <a:solidFill>
                  <a:schemeClr val="bg1"/>
                </a:solidFill>
                <a:latin typeface="Verdana" charset="0"/>
                <a:ea typeface="MS PGothic" charset="-128"/>
              </a:rPr>
              <a:t>437</a:t>
            </a:r>
            <a:r>
              <a:rPr lang="en-US" altLang="en-US" sz="1000" i="1" dirty="0">
                <a:solidFill>
                  <a:schemeClr val="bg1"/>
                </a:solidFill>
                <a:latin typeface="Verdana" charset="0"/>
                <a:ea typeface="MS PGothic" charset="-128"/>
              </a:rPr>
              <a:t>, 1173-1178 (2005) </a:t>
            </a:r>
          </a:p>
        </p:txBody>
      </p:sp>
      <p:pic>
        <p:nvPicPr>
          <p:cNvPr id="7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791" y="1835964"/>
            <a:ext cx="4792137" cy="4488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4512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Background Knowledge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="" xmlns:a16="http://schemas.microsoft.com/office/drawing/2014/main" id="{8322DBEB-600F-4D41-A2B8-FD992E7F4A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2209800"/>
            <a:ext cx="7848600" cy="3810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/>
              <a:t>Cell reproduction, metabolism, and responses to the environment are </a:t>
            </a:r>
            <a:r>
              <a:rPr lang="en-US" altLang="en-US">
                <a:solidFill>
                  <a:srgbClr val="FF0000"/>
                </a:solidFill>
              </a:rPr>
              <a:t>all controlled by proteins</a:t>
            </a:r>
            <a:r>
              <a:rPr lang="en-US" altLang="en-US"/>
              <a:t>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/>
              <a:t>Each gene is responsible for constructing a single protein;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/>
              <a:t>Some genes manufacture proteins which control the rate at which other genes manufacture proteins (either promoting or suppressing);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/>
              <a:t>Hence some </a:t>
            </a:r>
            <a:r>
              <a:rPr lang="en-US" altLang="en-US">
                <a:solidFill>
                  <a:srgbClr val="003366"/>
                </a:solidFill>
              </a:rPr>
              <a:t>genes</a:t>
            </a:r>
            <a:r>
              <a:rPr lang="en-US" altLang="en-US"/>
              <a:t> </a:t>
            </a:r>
            <a:r>
              <a:rPr lang="en-US" altLang="en-US">
                <a:solidFill>
                  <a:srgbClr val="FF0000"/>
                </a:solidFill>
              </a:rPr>
              <a:t>regulate</a:t>
            </a:r>
            <a:r>
              <a:rPr lang="en-US" altLang="en-US"/>
              <a:t> other genes (via the proteins they create) ;</a:t>
            </a:r>
          </a:p>
        </p:txBody>
      </p:sp>
    </p:spTree>
    <p:extLst>
      <p:ext uri="{BB962C8B-B14F-4D97-AF65-F5344CB8AC3E}">
        <p14:creationId xmlns:p14="http://schemas.microsoft.com/office/powerpoint/2010/main" val="2090765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Study Protein-Protein Interactions</a:t>
            </a:r>
            <a:endParaRPr lang="en-US" dirty="0"/>
          </a:p>
        </p:txBody>
      </p:sp>
      <p:sp>
        <p:nvSpPr>
          <p:cNvPr id="39938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Most proteins </a:t>
            </a:r>
            <a:r>
              <a:rPr lang="en-US" altLang="en-US" b="1" dirty="0">
                <a:solidFill>
                  <a:srgbClr val="FF0000"/>
                </a:solidFill>
              </a:rPr>
              <a:t>perform functions</a:t>
            </a:r>
            <a:r>
              <a:rPr lang="en-US" altLang="en-US" dirty="0"/>
              <a:t> by interacting with other proteins;</a:t>
            </a:r>
          </a:p>
          <a:p>
            <a:r>
              <a:rPr lang="en-US" altLang="en-US" dirty="0"/>
              <a:t>Broader view of how they </a:t>
            </a:r>
            <a:r>
              <a:rPr lang="en-US" altLang="en-US" b="1" dirty="0">
                <a:solidFill>
                  <a:srgbClr val="FF0000"/>
                </a:solidFill>
              </a:rPr>
              <a:t>work cooperatively</a:t>
            </a:r>
            <a:r>
              <a:rPr lang="en-US" altLang="en-US" dirty="0"/>
              <a:t> in a cell;</a:t>
            </a:r>
          </a:p>
          <a:p>
            <a:r>
              <a:rPr lang="en-US" altLang="en-US" dirty="0"/>
              <a:t>Studies indicate that many </a:t>
            </a:r>
            <a:r>
              <a:rPr lang="en-US" altLang="en-US" b="1" dirty="0">
                <a:solidFill>
                  <a:srgbClr val="FF0000"/>
                </a:solidFill>
              </a:rPr>
              <a:t>diseases are related</a:t>
            </a:r>
            <a:r>
              <a:rPr lang="en-US" altLang="en-US" dirty="0"/>
              <a:t> to subtle molecular events such as protein interactions;</a:t>
            </a:r>
          </a:p>
          <a:p>
            <a:r>
              <a:rPr lang="en-US" altLang="en-US" dirty="0"/>
              <a:t>Beneficial for the process of </a:t>
            </a:r>
            <a:r>
              <a:rPr lang="en-US" altLang="en-US" b="1" dirty="0">
                <a:solidFill>
                  <a:srgbClr val="FF0000"/>
                </a:solidFill>
              </a:rPr>
              <a:t>drug design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5246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Reference Databases</a:t>
            </a:r>
            <a:endParaRPr lang="en-US" altLang="en-US" dirty="0"/>
          </a:p>
        </p:txBody>
      </p:sp>
      <p:sp>
        <p:nvSpPr>
          <p:cNvPr id="41987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smtClean="0"/>
              <a:t>Interactions</a:t>
            </a:r>
          </a:p>
          <a:p>
            <a:pPr lvl="1"/>
            <a:r>
              <a:rPr lang="en-US" altLang="en-US" smtClean="0">
                <a:hlinkClick r:id="rId2"/>
              </a:rPr>
              <a:t>MIPS</a:t>
            </a:r>
            <a:endParaRPr lang="en-US" altLang="en-US" smtClean="0"/>
          </a:p>
          <a:p>
            <a:pPr lvl="1"/>
            <a:r>
              <a:rPr lang="en-US" altLang="en-US" smtClean="0">
                <a:hlinkClick r:id="rId3"/>
              </a:rPr>
              <a:t>DIP</a:t>
            </a:r>
            <a:endParaRPr lang="en-US" altLang="en-US" smtClean="0"/>
          </a:p>
          <a:p>
            <a:pPr lvl="1"/>
            <a:r>
              <a:rPr lang="en-US" altLang="en-US" smtClean="0">
                <a:hlinkClick r:id="rId4"/>
              </a:rPr>
              <a:t>YPD </a:t>
            </a:r>
            <a:endParaRPr lang="en-US" altLang="en-US" smtClean="0"/>
          </a:p>
          <a:p>
            <a:pPr lvl="1"/>
            <a:r>
              <a:rPr lang="en-US" altLang="en-US" smtClean="0">
                <a:hlinkClick r:id="rId5"/>
              </a:rPr>
              <a:t>Intact</a:t>
            </a:r>
            <a:r>
              <a:rPr lang="en-US" altLang="en-US" smtClean="0"/>
              <a:t> (EBI)</a:t>
            </a:r>
          </a:p>
          <a:p>
            <a:pPr lvl="1"/>
            <a:r>
              <a:rPr lang="en-US" altLang="en-US" smtClean="0">
                <a:hlinkClick r:id="rId6"/>
              </a:rPr>
              <a:t>BIND/ Blueprint</a:t>
            </a:r>
            <a:endParaRPr lang="en-US" altLang="en-US" smtClean="0"/>
          </a:p>
          <a:p>
            <a:pPr lvl="1"/>
            <a:r>
              <a:rPr lang="en-US" altLang="en-US" smtClean="0">
                <a:hlinkClick r:id="rId7"/>
              </a:rPr>
              <a:t>GRID</a:t>
            </a:r>
            <a:endParaRPr lang="en-US" altLang="en-US" smtClean="0"/>
          </a:p>
          <a:p>
            <a:pPr lvl="1"/>
            <a:r>
              <a:rPr lang="en-US" altLang="en-US" smtClean="0">
                <a:hlinkClick r:id="rId8"/>
              </a:rPr>
              <a:t>MINT</a:t>
            </a:r>
            <a:endParaRPr lang="en-US" altLang="en-US" smtClean="0"/>
          </a:p>
          <a:p>
            <a:pPr lvl="1"/>
            <a:endParaRPr lang="en-US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 dirty="0" smtClean="0"/>
              <a:t>Prediction server</a:t>
            </a:r>
          </a:p>
          <a:p>
            <a:pPr lvl="1"/>
            <a:r>
              <a:rPr lang="en-US" altLang="en-US" dirty="0" smtClean="0">
                <a:hlinkClick r:id="rId9"/>
              </a:rPr>
              <a:t>Predictome (Boston U)</a:t>
            </a:r>
            <a:endParaRPr lang="en-US" altLang="en-US" dirty="0" smtClean="0"/>
          </a:p>
          <a:p>
            <a:pPr lvl="1"/>
            <a:r>
              <a:rPr lang="en-US" altLang="en-US" dirty="0" smtClean="0">
                <a:hlinkClick r:id="rId10"/>
              </a:rPr>
              <a:t>Plex (UTexas)</a:t>
            </a:r>
            <a:endParaRPr lang="en-US" altLang="en-US" dirty="0" smtClean="0"/>
          </a:p>
          <a:p>
            <a:pPr lvl="1"/>
            <a:r>
              <a:rPr lang="en-US" altLang="en-US" dirty="0" smtClean="0">
                <a:hlinkClick r:id="rId11"/>
              </a:rPr>
              <a:t>STRING </a:t>
            </a:r>
            <a:r>
              <a:rPr lang="en-US" altLang="en-US" dirty="0" smtClean="0"/>
              <a:t>(EMBL)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Protein complexes</a:t>
            </a:r>
          </a:p>
          <a:p>
            <a:pPr lvl="1"/>
            <a:r>
              <a:rPr lang="en-US" altLang="en-US" dirty="0" smtClean="0"/>
              <a:t>MIPS</a:t>
            </a:r>
          </a:p>
          <a:p>
            <a:pPr lvl="1"/>
            <a:r>
              <a:rPr lang="en-US" altLang="en-US" dirty="0" smtClean="0"/>
              <a:t>YPD </a:t>
            </a:r>
          </a:p>
          <a:p>
            <a:pPr lvl="1"/>
            <a:endParaRPr lang="en-US" altLang="en-US" dirty="0" smtClean="0"/>
          </a:p>
          <a:p>
            <a:endParaRPr lang="en-US" dirty="0"/>
          </a:p>
        </p:txBody>
      </p:sp>
      <p:sp>
        <p:nvSpPr>
          <p:cNvPr id="41988" name="Rectangle 6"/>
          <p:cNvSpPr>
            <a:spLocks noChangeArrowheads="1"/>
          </p:cNvSpPr>
          <p:nvPr/>
        </p:nvSpPr>
        <p:spPr bwMode="auto">
          <a:xfrm>
            <a:off x="4572000" y="2327275"/>
            <a:ext cx="4038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08585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42875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177165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22885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68605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14325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60045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</a:pPr>
            <a:endParaRPr lang="en-US" altLang="en-US" sz="24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57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to Study PPI?</a:t>
            </a:r>
            <a:endParaRPr lang="en-US" altLang="en-US"/>
          </a:p>
        </p:txBody>
      </p:sp>
      <p:sp>
        <p:nvSpPr>
          <p:cNvPr id="56323" name="Rectangle 3">
            <a:extLst>
              <a:ext uri="{FF2B5EF4-FFF2-40B4-BE49-F238E27FC236}">
                <a16:creationId xmlns="" xmlns:a16="http://schemas.microsoft.com/office/drawing/2014/main" id="{C5589FF4-817C-48E7-8AFB-0238B5B0B4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High-throughput data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ea typeface="MS PGothic" panose="020B0600070205080204" pitchFamily="34" charset="-128"/>
              </a:rPr>
              <a:t>Two-hybrid systems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ea typeface="MS PGothic" panose="020B0600070205080204" pitchFamily="34" charset="-128"/>
              </a:rPr>
              <a:t>Mass Spectrometry 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ea typeface="MS PGothic" panose="020B0600070205080204" pitchFamily="34" charset="-128"/>
              </a:rPr>
              <a:t>Microarrays</a:t>
            </a:r>
            <a:r>
              <a:rPr lang="en-US" altLang="en-US" dirty="0">
                <a:solidFill>
                  <a:srgbClr val="000000"/>
                </a:solidFill>
                <a:ea typeface="MS PGothic" panose="020B0600070205080204" pitchFamily="34" charset="-128"/>
              </a:rPr>
              <a:t> 	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b="1" dirty="0"/>
              <a:t>Genomic data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Phylogenetic profile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Rosetta Stone method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Gene neighboring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Gene clustering</a:t>
            </a:r>
          </a:p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/>
              <a:t>Other Data Sources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714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6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24840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DD1E1C2-B15E-5047-80DB-F2AE1C88F937}" type="slidenum">
              <a:rPr lang="en-US" altLang="en-US" sz="1100">
                <a:solidFill>
                  <a:srgbClr val="1F497D"/>
                </a:solidFill>
                <a:latin typeface="Arial" charset="0"/>
                <a:ea typeface="MS PGothic" charset="-128"/>
              </a:rPr>
              <a:pPr algn="l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33</a:t>
            </a:fld>
            <a:endParaRPr lang="en-US" altLang="en-US" sz="1100">
              <a:solidFill>
                <a:srgbClr val="1F497D"/>
              </a:solidFill>
              <a:latin typeface="Arial" charset="0"/>
              <a:ea typeface="MS PGothic" charset="-128"/>
            </a:endParaRPr>
          </a:p>
        </p:txBody>
      </p:sp>
      <p:sp>
        <p:nvSpPr>
          <p:cNvPr id="44035" name="Text Placeholder 31"/>
          <p:cNvSpPr txBox="1">
            <a:spLocks/>
          </p:cNvSpPr>
          <p:nvPr/>
        </p:nvSpPr>
        <p:spPr bwMode="auto">
          <a:xfrm>
            <a:off x="2057400" y="3505200"/>
            <a:ext cx="6705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z="2600" b="1">
                <a:solidFill>
                  <a:schemeClr val="tx2"/>
                </a:solidFill>
                <a:latin typeface="Arial" charset="0"/>
                <a:ea typeface="MS PGothic" charset="-128"/>
              </a:rPr>
              <a:t>NGS : DOWNSTREAM  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9C34929-99F8-4778-BF17-A9451896941D}"/>
              </a:ext>
            </a:extLst>
          </p:cNvPr>
          <p:cNvSpPr txBox="1"/>
          <p:nvPr/>
        </p:nvSpPr>
        <p:spPr>
          <a:xfrm>
            <a:off x="2770188" y="538163"/>
            <a:ext cx="5889625" cy="271462"/>
          </a:xfrm>
          <a:prstGeom prst="rect">
            <a:avLst/>
          </a:prstGeom>
          <a:noFill/>
        </p:spPr>
        <p:txBody>
          <a:bodyPr lIns="82053" tIns="41026" rIns="82053" bIns="41026">
            <a:spAutoFit/>
          </a:bodyPr>
          <a:lstStyle/>
          <a:p>
            <a:pPr algn="r" defTabSz="91423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cap="all" dirty="0">
                <a:solidFill>
                  <a:schemeClr val="bg1"/>
                </a:solidFill>
                <a:latin typeface="Century Gothic" pitchFamily="34" charset="0"/>
                <a:cs typeface="Arial" pitchFamily="34" charset="0"/>
              </a:rPr>
              <a:t>Office of Cyber Infrastructure and 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213887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Plan…	</a:t>
            </a:r>
            <a:endParaRPr lang="en-US" altLang="en-US" dirty="0"/>
          </a:p>
        </p:txBody>
      </p:sp>
      <p:sp>
        <p:nvSpPr>
          <p:cNvPr id="18435" name="Content Placeholder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Downstream analysis</a:t>
            </a:r>
          </a:p>
          <a:p>
            <a:pPr lvl="1"/>
            <a:r>
              <a:rPr lang="en-US" altLang="en-US" dirty="0" smtClean="0"/>
              <a:t>Gene sets</a:t>
            </a:r>
          </a:p>
          <a:p>
            <a:pPr lvl="2"/>
            <a:r>
              <a:rPr lang="en-US" altLang="en-US" dirty="0" smtClean="0"/>
              <a:t>Transcriptome studies</a:t>
            </a:r>
          </a:p>
          <a:p>
            <a:pPr lvl="2"/>
            <a:r>
              <a:rPr lang="en-US" altLang="en-US" dirty="0" err="1" smtClean="0"/>
              <a:t>Cistrome</a:t>
            </a:r>
            <a:r>
              <a:rPr lang="en-US" altLang="en-US" dirty="0" smtClean="0"/>
              <a:t>/Epigenome studies</a:t>
            </a:r>
          </a:p>
          <a:p>
            <a:pPr lvl="3"/>
            <a:r>
              <a:rPr lang="en-US" altLang="en-US" dirty="0" smtClean="0"/>
              <a:t>Function enrichment</a:t>
            </a:r>
          </a:p>
          <a:p>
            <a:pPr lvl="4"/>
            <a:r>
              <a:rPr lang="en-US" altLang="en-US" dirty="0" smtClean="0"/>
              <a:t>GSEA, DAVID, IPA</a:t>
            </a:r>
          </a:p>
          <a:p>
            <a:pPr lvl="4"/>
            <a:r>
              <a:rPr lang="en-US" altLang="en-US" dirty="0" smtClean="0"/>
              <a:t>STRING, </a:t>
            </a:r>
            <a:r>
              <a:rPr lang="en-US" altLang="en-US" dirty="0" err="1" smtClean="0"/>
              <a:t>Cytoscape</a:t>
            </a:r>
            <a:endParaRPr lang="en-US" altLang="en-US" dirty="0" smtClean="0"/>
          </a:p>
          <a:p>
            <a:r>
              <a:rPr lang="en-US" altLang="en-US" dirty="0" smtClean="0"/>
              <a:t>Downstream processing</a:t>
            </a:r>
          </a:p>
          <a:p>
            <a:pPr lvl="1"/>
            <a:r>
              <a:rPr lang="en-US" altLang="en-US" dirty="0" smtClean="0"/>
              <a:t>Genome coordinate sets</a:t>
            </a:r>
          </a:p>
          <a:p>
            <a:pPr lvl="2"/>
            <a:r>
              <a:rPr lang="en-US" altLang="en-US" dirty="0" smtClean="0"/>
              <a:t>NGS alignment files (reads/tags)</a:t>
            </a:r>
          </a:p>
          <a:p>
            <a:pPr lvl="2"/>
            <a:r>
              <a:rPr lang="en-US" altLang="en-US" dirty="0" err="1" smtClean="0"/>
              <a:t>ChIP-Seq</a:t>
            </a:r>
            <a:r>
              <a:rPr lang="en-US" altLang="en-US" dirty="0" smtClean="0"/>
              <a:t> peaks</a:t>
            </a:r>
          </a:p>
          <a:p>
            <a:pPr lvl="4"/>
            <a:r>
              <a:rPr lang="en-US" altLang="en-US" dirty="0" err="1" smtClean="0"/>
              <a:t>BEDTools</a:t>
            </a:r>
            <a:endParaRPr lang="en-US" altLang="en-US" dirty="0" smtClean="0"/>
          </a:p>
          <a:p>
            <a:pPr lvl="4"/>
            <a:r>
              <a:rPr lang="en-US" altLang="en-US" dirty="0" smtClean="0"/>
              <a:t>Galaxy</a:t>
            </a:r>
          </a:p>
          <a:p>
            <a:pPr lvl="4"/>
            <a:r>
              <a:rPr lang="en-US" altLang="en-US" dirty="0" smtClean="0"/>
              <a:t>UCSC Table browser</a:t>
            </a:r>
          </a:p>
          <a:p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AD8369EC-4A2D-D14C-AD59-5CD527680AFA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6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766763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4C2BCD56-CBE0-5940-BE5B-46858A0E2814}" type="slidenum">
              <a:rPr lang="en-US" altLang="en-US" sz="1100">
                <a:solidFill>
                  <a:srgbClr val="1F497D"/>
                </a:solidFill>
                <a:latin typeface="Arial" charset="0"/>
                <a:ea typeface="MS PGothic" charset="-128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35</a:t>
            </a:fld>
            <a:endParaRPr lang="en-US" altLang="en-US" sz="1100">
              <a:solidFill>
                <a:srgbClr val="1F497D"/>
              </a:solidFill>
              <a:latin typeface="Arial" charset="0"/>
              <a:ea typeface="MS PGothic" charset="-128"/>
            </a:endParaRPr>
          </a:p>
        </p:txBody>
      </p:sp>
      <p:pic>
        <p:nvPicPr>
          <p:cNvPr id="481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85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766763"/>
          </a:xfrm>
        </p:spPr>
        <p:txBody>
          <a:bodyPr/>
          <a:lstStyle/>
          <a:p>
            <a:r>
              <a:rPr lang="en-US" altLang="en-US"/>
              <a:t>GSEA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AC733A73-535D-914D-9C11-BA04856DEFCE}" type="slidenum">
              <a:rPr lang="en-US" altLang="en-US" sz="1100">
                <a:solidFill>
                  <a:srgbClr val="1F497D"/>
                </a:solidFill>
                <a:latin typeface="Arial" charset="0"/>
                <a:ea typeface="MS PGothic" charset="-128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36</a:t>
            </a:fld>
            <a:endParaRPr lang="en-US" altLang="en-US" sz="1100">
              <a:solidFill>
                <a:srgbClr val="1F497D"/>
              </a:solidFill>
              <a:latin typeface="Arial" charset="0"/>
              <a:ea typeface="MS PGothic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5" y="955675"/>
            <a:ext cx="5045075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060450"/>
            <a:ext cx="381635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4719638"/>
            <a:ext cx="8918575" cy="21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62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766763"/>
          </a:xfrm>
        </p:spPr>
        <p:txBody>
          <a:bodyPr/>
          <a:lstStyle/>
          <a:p>
            <a:r>
              <a:rPr lang="en-US" altLang="en-US"/>
              <a:t>DAVID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1FF41BBA-9C9C-F34A-AE11-0DF5686AEB54}" type="slidenum">
              <a:rPr lang="en-US" altLang="en-US" sz="1100">
                <a:solidFill>
                  <a:srgbClr val="1F497D"/>
                </a:solidFill>
                <a:latin typeface="Arial" charset="0"/>
                <a:ea typeface="MS PGothic" charset="-128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37</a:t>
            </a:fld>
            <a:endParaRPr lang="en-US" altLang="en-US" sz="1100">
              <a:solidFill>
                <a:srgbClr val="1F497D"/>
              </a:solidFill>
              <a:latin typeface="Arial" charset="0"/>
              <a:ea typeface="MS PGothic" charset="-128"/>
            </a:endParaRPr>
          </a:p>
        </p:txBody>
      </p:sp>
      <p:pic>
        <p:nvPicPr>
          <p:cNvPr id="5018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800"/>
            <a:ext cx="5102225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2554288"/>
            <a:ext cx="5164137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24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766763"/>
          </a:xfrm>
        </p:spPr>
        <p:txBody>
          <a:bodyPr/>
          <a:lstStyle/>
          <a:p>
            <a:r>
              <a:rPr lang="en-US" altLang="en-US"/>
              <a:t>IPA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17622050-2497-444F-843C-5AD54E1B2706}" type="slidenum">
              <a:rPr lang="en-US" altLang="en-US" sz="1100">
                <a:solidFill>
                  <a:srgbClr val="1F497D"/>
                </a:solidFill>
                <a:latin typeface="Arial" charset="0"/>
                <a:ea typeface="MS PGothic" charset="-128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38</a:t>
            </a:fld>
            <a:endParaRPr lang="en-US" altLang="en-US" sz="1100">
              <a:solidFill>
                <a:srgbClr val="1F497D"/>
              </a:solidFill>
              <a:latin typeface="Arial" charset="0"/>
              <a:ea typeface="MS PGothic" charset="-128"/>
            </a:endParaRPr>
          </a:p>
        </p:txBody>
      </p:sp>
      <p:pic>
        <p:nvPicPr>
          <p:cNvPr id="5120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8538"/>
            <a:ext cx="5130800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13" y="1990725"/>
            <a:ext cx="5094287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240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766763"/>
          </a:xfrm>
        </p:spPr>
        <p:txBody>
          <a:bodyPr/>
          <a:lstStyle/>
          <a:p>
            <a:r>
              <a:rPr lang="en-US" altLang="en-US"/>
              <a:t>STRING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D800D7C0-DC5B-5E4A-A0FD-0E6917D05CD6}" type="slidenum">
              <a:rPr lang="en-US" altLang="en-US" sz="1100">
                <a:solidFill>
                  <a:srgbClr val="1F497D"/>
                </a:solidFill>
                <a:latin typeface="Arial" charset="0"/>
                <a:ea typeface="MS PGothic" charset="-128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39</a:t>
            </a:fld>
            <a:endParaRPr lang="en-US" altLang="en-US" sz="1100">
              <a:solidFill>
                <a:srgbClr val="1F497D"/>
              </a:solidFill>
              <a:latin typeface="Arial" charset="0"/>
              <a:ea typeface="MS PGothic" charset="-128"/>
            </a:endParaRPr>
          </a:p>
        </p:txBody>
      </p:sp>
      <p:pic>
        <p:nvPicPr>
          <p:cNvPr id="522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5784850" cy="399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13" y="2640013"/>
            <a:ext cx="5170487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14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Gene Regulatory Network?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809625" y="2214563"/>
            <a:ext cx="8029575" cy="3043237"/>
          </a:xfrm>
        </p:spPr>
        <p:txBody>
          <a:bodyPr/>
          <a:lstStyle/>
          <a:p>
            <a:r>
              <a:rPr lang="en-US" altLang="en-US"/>
              <a:t>Gene regulatory networks (GRNs) are the on-off switches of a cell operating at the gene level.</a:t>
            </a:r>
          </a:p>
          <a:p>
            <a:r>
              <a:rPr lang="en-GB" altLang="en-US"/>
              <a:t>Two genes are connected if the expression of one gene modulates expression of another one by either activation or inhibition</a:t>
            </a:r>
            <a:endParaRPr lang="en-US" altLang="en-US"/>
          </a:p>
          <a:p>
            <a:r>
              <a:rPr lang="en-US" altLang="en-US"/>
              <a:t>An example.</a:t>
            </a:r>
          </a:p>
        </p:txBody>
      </p:sp>
    </p:spTree>
    <p:extLst>
      <p:ext uri="{BB962C8B-B14F-4D97-AF65-F5344CB8AC3E}">
        <p14:creationId xmlns:p14="http://schemas.microsoft.com/office/powerpoint/2010/main" val="219598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766763"/>
          </a:xfrm>
        </p:spPr>
        <p:txBody>
          <a:bodyPr/>
          <a:lstStyle/>
          <a:p>
            <a:r>
              <a:rPr lang="en-US" altLang="en-US"/>
              <a:t>Cytoscape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D089B4B3-8542-8644-B03C-13404E14BC51}" type="slidenum">
              <a:rPr lang="en-US" altLang="en-US" sz="1100">
                <a:solidFill>
                  <a:srgbClr val="1F497D"/>
                </a:solidFill>
                <a:latin typeface="Arial" charset="0"/>
                <a:ea typeface="MS PGothic" charset="-128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40</a:t>
            </a:fld>
            <a:endParaRPr lang="en-US" altLang="en-US" sz="1100">
              <a:solidFill>
                <a:srgbClr val="1F497D"/>
              </a:solidFill>
              <a:latin typeface="Arial" charset="0"/>
              <a:ea typeface="MS PGothic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" t="1419" r="1018" b="2553"/>
          <a:stretch>
            <a:fillRect/>
          </a:stretch>
        </p:blipFill>
        <p:spPr bwMode="auto">
          <a:xfrm>
            <a:off x="5253038" y="1676400"/>
            <a:ext cx="3616325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8538"/>
            <a:ext cx="4667250" cy="263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827463"/>
            <a:ext cx="3852862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79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BED-Tools</a:t>
            </a:r>
            <a:endParaRPr lang="en-US" altLang="en-US"/>
          </a:p>
        </p:txBody>
      </p:sp>
      <p:sp>
        <p:nvSpPr>
          <p:cNvPr id="26627" name="Content Placeholder 2">
            <a:extLst>
              <a:ext uri="{FF2B5EF4-FFF2-40B4-BE49-F238E27FC236}">
                <a16:creationId xmlns="" xmlns:a16="http://schemas.microsoft.com/office/drawing/2014/main" id="{A86F2AA3-24D0-4370-A8CE-6DE3F6273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Command line</a:t>
            </a:r>
          </a:p>
          <a:p>
            <a:r>
              <a:rPr lang="en-US" altLang="en-US" dirty="0" smtClean="0"/>
              <a:t>Open source</a:t>
            </a:r>
          </a:p>
          <a:p>
            <a:r>
              <a:rPr lang="en-US" altLang="en-US" dirty="0" smtClean="0"/>
              <a:t>A variety of input formats (BED, BEDPE, SAM/BAM, GFF, VCF)</a:t>
            </a:r>
          </a:p>
          <a:p>
            <a:r>
              <a:rPr lang="en-US" altLang="en-US" dirty="0" smtClean="0"/>
              <a:t>Things we could do…</a:t>
            </a:r>
          </a:p>
          <a:p>
            <a:pPr lvl="2"/>
            <a:r>
              <a:rPr lang="en-US" altLang="en-US" dirty="0" smtClean="0"/>
              <a:t>Intersect, Union</a:t>
            </a:r>
          </a:p>
          <a:p>
            <a:pPr lvl="2"/>
            <a:r>
              <a:rPr lang="en-US" altLang="en-US" dirty="0" smtClean="0"/>
              <a:t>Merge</a:t>
            </a:r>
          </a:p>
          <a:p>
            <a:pPr lvl="2"/>
            <a:r>
              <a:rPr lang="en-US" altLang="en-US" dirty="0" smtClean="0"/>
              <a:t>Coverage</a:t>
            </a:r>
          </a:p>
          <a:p>
            <a:pPr lvl="2"/>
            <a:r>
              <a:rPr lang="en-US" altLang="en-US" dirty="0" smtClean="0"/>
              <a:t>Subtract</a:t>
            </a:r>
          </a:p>
          <a:p>
            <a:pPr lvl="2"/>
            <a:r>
              <a:rPr lang="en-US" altLang="en-US" dirty="0" smtClean="0"/>
              <a:t>Convert</a:t>
            </a:r>
          </a:p>
          <a:p>
            <a:pPr lvl="2"/>
            <a:r>
              <a:rPr lang="en-US" altLang="en-US" dirty="0" smtClean="0"/>
              <a:t>Closest</a:t>
            </a:r>
          </a:p>
          <a:p>
            <a:pPr lvl="2"/>
            <a:r>
              <a:rPr lang="en-US" altLang="en-US" dirty="0" smtClean="0"/>
              <a:t>Shuffle</a:t>
            </a:r>
          </a:p>
          <a:p>
            <a:pPr lvl="2"/>
            <a:r>
              <a:rPr lang="en-US" altLang="en-US" dirty="0" smtClean="0"/>
              <a:t>Group, Sort</a:t>
            </a:r>
          </a:p>
          <a:p>
            <a:pPr lvl="2"/>
            <a:endParaRPr lang="en-US" altLang="en-US" dirty="0" smtClean="0"/>
          </a:p>
          <a:p>
            <a:pPr lvl="2"/>
            <a:endParaRPr lang="en-US" altLang="en-US" dirty="0" smtClean="0"/>
          </a:p>
          <a:p>
            <a:endParaRPr lang="en-US" alt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C9C3E06F-451D-C74A-9CC3-24C583AF7A05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5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6875"/>
            <a:ext cx="91440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1" name="Text Box 10"/>
          <p:cNvSpPr txBox="1">
            <a:spLocks noChangeArrowheads="1"/>
          </p:cNvSpPr>
          <p:nvPr/>
        </p:nvSpPr>
        <p:spPr bwMode="auto">
          <a:xfrm>
            <a:off x="533400" y="6583363"/>
            <a:ext cx="64722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charset="0"/>
              </a:rPr>
              <a:t>Sources: http://www.ornl.gov/sci/techresources/Human_Genome/graphics/slides/images/REGNET.jpg</a:t>
            </a:r>
          </a:p>
        </p:txBody>
      </p:sp>
    </p:spTree>
    <p:extLst>
      <p:ext uri="{BB962C8B-B14F-4D97-AF65-F5344CB8AC3E}">
        <p14:creationId xmlns:p14="http://schemas.microsoft.com/office/powerpoint/2010/main" val="745103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8140700" cy="1143000"/>
          </a:xfrm>
        </p:spPr>
        <p:txBody>
          <a:bodyPr/>
          <a:lstStyle/>
          <a:p>
            <a:r>
              <a:rPr lang="en-US" altLang="en-US"/>
              <a:t>Simplified Representation of GRN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962025" y="1981200"/>
            <a:ext cx="8181975" cy="1062038"/>
          </a:xfrm>
        </p:spPr>
        <p:txBody>
          <a:bodyPr/>
          <a:lstStyle/>
          <a:p>
            <a:r>
              <a:rPr lang="en-US" altLang="en-US"/>
              <a:t>A gene regulatory network can be represented by a directed graph;</a:t>
            </a:r>
          </a:p>
        </p:txBody>
      </p:sp>
      <p:pic>
        <p:nvPicPr>
          <p:cNvPr id="14340" name="Picture 93" descr="C:\Documents and Settings\Raya\My Documents\bayesiannet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52800"/>
            <a:ext cx="3810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94"/>
          <p:cNvSpPr>
            <a:spLocks noChangeArrowheads="1"/>
          </p:cNvSpPr>
          <p:nvPr/>
        </p:nvSpPr>
        <p:spPr bwMode="auto">
          <a:xfrm>
            <a:off x="4151313" y="3276600"/>
            <a:ext cx="499268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08585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42875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177165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22885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68605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14325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60045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charset="2"/>
              <a:buChar char="w"/>
            </a:pPr>
            <a:r>
              <a:rPr lang="en-GB" altLang="en-US" sz="2800" b="1">
                <a:solidFill>
                  <a:srgbClr val="FF0000"/>
                </a:solidFill>
                <a:latin typeface="Times New Roman" charset="0"/>
              </a:rPr>
              <a:t>Node</a:t>
            </a:r>
            <a:r>
              <a:rPr lang="en-GB" altLang="en-US" sz="2800">
                <a:solidFill>
                  <a:schemeClr val="hlink"/>
                </a:solidFill>
                <a:latin typeface="Times New Roman" charset="0"/>
              </a:rPr>
              <a:t> </a:t>
            </a:r>
            <a:r>
              <a:rPr lang="en-GB" altLang="en-US" sz="2800">
                <a:latin typeface="Times New Roman" charset="0"/>
              </a:rPr>
              <a:t>represents a gene;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charset="2"/>
              <a:buChar char="w"/>
            </a:pPr>
            <a:r>
              <a:rPr lang="en-GB" altLang="en-US" sz="2800" b="1">
                <a:solidFill>
                  <a:srgbClr val="FF0000"/>
                </a:solidFill>
                <a:latin typeface="Times New Roman" charset="0"/>
              </a:rPr>
              <a:t>Directed edge</a:t>
            </a:r>
            <a:r>
              <a:rPr lang="en-GB" altLang="en-US" sz="2800">
                <a:latin typeface="Times New Roman" charset="0"/>
              </a:rPr>
              <a:t> stands for the modulation (regulation) of one node by another: </a:t>
            </a:r>
          </a:p>
          <a:p>
            <a:pPr lvl="1" eaLnBrk="1" hangingPunct="1">
              <a:spcBef>
                <a:spcPct val="20000"/>
              </a:spcBef>
              <a:buClr>
                <a:schemeClr val="accent2"/>
              </a:buClr>
              <a:buFont typeface="Wingdings" charset="2"/>
              <a:buChar char="w"/>
            </a:pPr>
            <a:r>
              <a:rPr lang="en-GB" altLang="en-US" sz="2400">
                <a:latin typeface="Times New Roman" charset="0"/>
              </a:rPr>
              <a:t>e.g. arrow from gene X to gene Y means gene X affects expression of gene Y </a:t>
            </a:r>
            <a:endParaRPr lang="en-GB" altLang="en-US" sz="3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0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Directed vs. Undirected</a:t>
            </a:r>
            <a:endParaRPr lang="en-US" altLang="x-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Nodes</a:t>
            </a:r>
          </a:p>
          <a:p>
            <a:pPr lvl="1"/>
            <a:r>
              <a:rPr lang="en-US" altLang="en-US"/>
              <a:t>DNA / RNA / Protein / Metabolite / Ontology</a:t>
            </a:r>
          </a:p>
          <a:p>
            <a:r>
              <a:rPr lang="en-US" altLang="en-US"/>
              <a:t>Edges</a:t>
            </a:r>
          </a:p>
          <a:p>
            <a:pPr lvl="1"/>
            <a:r>
              <a:rPr lang="en-US" altLang="en-US"/>
              <a:t>Directed</a:t>
            </a:r>
          </a:p>
          <a:p>
            <a:pPr lvl="1"/>
            <a:r>
              <a:rPr lang="en-US" altLang="en-US"/>
              <a:t>Distinction between source and target</a:t>
            </a:r>
          </a:p>
          <a:p>
            <a:pPr lvl="2"/>
            <a:r>
              <a:rPr lang="en-US" altLang="en-US"/>
              <a:t>Activation (direct/indirect)</a:t>
            </a:r>
          </a:p>
          <a:p>
            <a:pPr lvl="2"/>
            <a:r>
              <a:rPr lang="en-US" altLang="en-US"/>
              <a:t>Repression (direct/indirect)</a:t>
            </a:r>
          </a:p>
          <a:p>
            <a:pPr lvl="1"/>
            <a:r>
              <a:rPr lang="en-US" altLang="en-US"/>
              <a:t>Undirected</a:t>
            </a:r>
          </a:p>
          <a:p>
            <a:pPr lvl="2"/>
            <a:r>
              <a:rPr lang="en-US" altLang="en-US"/>
              <a:t>No distinction between source and target</a:t>
            </a:r>
          </a:p>
          <a:p>
            <a:pPr lvl="3"/>
            <a:r>
              <a:rPr lang="en-US" altLang="en-US"/>
              <a:t>Co-expression (indirect)</a:t>
            </a:r>
          </a:p>
          <a:p>
            <a:pPr lvl="3"/>
            <a:r>
              <a:rPr lang="en-US" altLang="en-US"/>
              <a:t>Binding (direct)</a:t>
            </a:r>
          </a:p>
          <a:p>
            <a:pPr lvl="3"/>
            <a:r>
              <a:rPr lang="en-US" altLang="en-US"/>
              <a:t>Similarity/strength</a:t>
            </a:r>
          </a:p>
        </p:txBody>
      </p:sp>
      <p:pic>
        <p:nvPicPr>
          <p:cNvPr id="13" name="Content Placeholder 12" descr="network.png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1"/>
          <a:stretch>
            <a:fillRect/>
          </a:stretch>
        </p:blipFill>
        <p:spPr>
          <a:xfrm>
            <a:off x="5721350" y="2209800"/>
            <a:ext cx="2651125" cy="2871788"/>
          </a:xfr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8" y="2533650"/>
            <a:ext cx="1598612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838325"/>
            <a:ext cx="38893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733800" y="3578225"/>
            <a:ext cx="1431925" cy="557213"/>
            <a:chOff x="737808" y="3745932"/>
            <a:chExt cx="1432307" cy="558332"/>
          </a:xfrm>
        </p:grpSpPr>
        <p:pic>
          <p:nvPicPr>
            <p:cNvPr id="9223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7808" y="4024177"/>
              <a:ext cx="1432307" cy="28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7808" y="3745932"/>
              <a:ext cx="1420210" cy="278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96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0" y="2244725"/>
            <a:ext cx="3473450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x-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Basic Features</a:t>
            </a:r>
            <a:endParaRPr lang="en-US" altLang="x-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Degree</a:t>
            </a:r>
          </a:p>
          <a:p>
            <a:pPr lvl="2"/>
            <a:r>
              <a:rPr lang="en-US" altLang="en-US"/>
              <a:t>Number of connections that a node has</a:t>
            </a:r>
          </a:p>
          <a:p>
            <a:r>
              <a:rPr lang="en-US" altLang="en-US"/>
              <a:t>Distance</a:t>
            </a:r>
          </a:p>
          <a:p>
            <a:pPr lvl="2"/>
            <a:r>
              <a:rPr lang="en-US" altLang="en-US"/>
              <a:t>Number of connections between two nodes, in a shortest path</a:t>
            </a:r>
          </a:p>
          <a:p>
            <a:r>
              <a:rPr lang="en-US" altLang="en-US"/>
              <a:t>Path</a:t>
            </a:r>
          </a:p>
          <a:p>
            <a:pPr lvl="2"/>
            <a:r>
              <a:rPr lang="en-US" altLang="en-US"/>
              <a:t>A sequence of connections</a:t>
            </a:r>
          </a:p>
          <a:p>
            <a:pPr lvl="2"/>
            <a:r>
              <a:rPr lang="en-US" altLang="en-US"/>
              <a:t>Is there a path (reachability)</a:t>
            </a:r>
          </a:p>
          <a:p>
            <a:pPr lvl="2"/>
            <a:r>
              <a:rPr lang="en-US" altLang="en-US"/>
              <a:t>Mean Shortest Path distance (closeness)</a:t>
            </a:r>
          </a:p>
          <a:p>
            <a:pPr lvl="2"/>
            <a:r>
              <a:rPr lang="en-US" altLang="en-US"/>
              <a:t>In how many shortest paths (betweenness)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68525"/>
            <a:ext cx="3552825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10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75" y="4335463"/>
            <a:ext cx="16637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2241550"/>
            <a:ext cx="166370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x-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Basic Features</a:t>
            </a:r>
            <a:endParaRPr lang="en-US" altLang="x-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Size of a network (Number of nodes)</a:t>
            </a:r>
          </a:p>
          <a:p>
            <a:r>
              <a:rPr lang="en-US" altLang="en-US"/>
              <a:t>Density of a network (Proportion of the connections)</a:t>
            </a:r>
          </a:p>
          <a:p>
            <a:r>
              <a:rPr lang="en-US" altLang="en-US"/>
              <a:t>Motifs/Cliques/Clusters/Sub-networks</a:t>
            </a:r>
          </a:p>
          <a:p>
            <a:endParaRPr lang="en-US" altLang="en-US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814388" y="3228975"/>
            <a:ext cx="1020762" cy="1419225"/>
            <a:chOff x="813665" y="2899379"/>
            <a:chExt cx="1022089" cy="1418079"/>
          </a:xfrm>
        </p:grpSpPr>
        <p:pic>
          <p:nvPicPr>
            <p:cNvPr id="1230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65" y="3279081"/>
              <a:ext cx="1022089" cy="103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7" name="TextBox 10"/>
            <p:cNvSpPr txBox="1">
              <a:spLocks noChangeArrowheads="1"/>
            </p:cNvSpPr>
            <p:nvPr/>
          </p:nvSpPr>
          <p:spPr bwMode="auto">
            <a:xfrm>
              <a:off x="970903" y="2899379"/>
              <a:ext cx="708773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500"/>
                <a:t>Loops</a:t>
              </a: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2165350" y="3557588"/>
            <a:ext cx="2087563" cy="777875"/>
            <a:chOff x="2165048" y="3226917"/>
            <a:chExt cx="2087940" cy="778431"/>
          </a:xfrm>
        </p:grpSpPr>
        <p:pic>
          <p:nvPicPr>
            <p:cNvPr id="1230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048" y="3587760"/>
              <a:ext cx="2087940" cy="4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5" name="TextBox 11"/>
            <p:cNvSpPr txBox="1">
              <a:spLocks noChangeArrowheads="1"/>
            </p:cNvSpPr>
            <p:nvPr/>
          </p:nvSpPr>
          <p:spPr bwMode="auto">
            <a:xfrm>
              <a:off x="2890762" y="3226917"/>
              <a:ext cx="78344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500"/>
                <a:t>Chains</a:t>
              </a:r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4630738" y="3240088"/>
            <a:ext cx="1912937" cy="1408112"/>
            <a:chOff x="4630360" y="2909749"/>
            <a:chExt cx="1913164" cy="1407709"/>
          </a:xfrm>
        </p:grpSpPr>
        <p:pic>
          <p:nvPicPr>
            <p:cNvPr id="12302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360" y="3226917"/>
              <a:ext cx="1913164" cy="1090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3" name="TextBox 12"/>
            <p:cNvSpPr txBox="1">
              <a:spLocks noChangeArrowheads="1"/>
            </p:cNvSpPr>
            <p:nvPr/>
          </p:nvSpPr>
          <p:spPr bwMode="auto">
            <a:xfrm>
              <a:off x="5116287" y="2909749"/>
              <a:ext cx="92236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500"/>
                <a:t>Parallels</a:t>
              </a:r>
            </a:p>
          </p:txBody>
        </p:sp>
      </p:grp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814388" y="4749800"/>
            <a:ext cx="2308225" cy="1574800"/>
            <a:chOff x="813665" y="4583804"/>
            <a:chExt cx="2308679" cy="1574899"/>
          </a:xfrm>
        </p:grpSpPr>
        <p:pic>
          <p:nvPicPr>
            <p:cNvPr id="12300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665" y="4583804"/>
              <a:ext cx="2308679" cy="1203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1" name="TextBox 13"/>
            <p:cNvSpPr txBox="1">
              <a:spLocks noChangeArrowheads="1"/>
            </p:cNvSpPr>
            <p:nvPr/>
          </p:nvSpPr>
          <p:spPr bwMode="auto">
            <a:xfrm>
              <a:off x="1442547" y="5835538"/>
              <a:ext cx="107198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500"/>
                <a:t>Multi-input</a:t>
              </a:r>
            </a:p>
          </p:txBody>
        </p: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3609975" y="4745038"/>
            <a:ext cx="2373313" cy="1579562"/>
            <a:chOff x="3610548" y="4577942"/>
            <a:chExt cx="2372462" cy="1580761"/>
          </a:xfrm>
        </p:grpSpPr>
        <p:pic>
          <p:nvPicPr>
            <p:cNvPr id="12298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0548" y="4577942"/>
              <a:ext cx="2372462" cy="1209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9" name="TextBox 14"/>
            <p:cNvSpPr txBox="1">
              <a:spLocks noChangeArrowheads="1"/>
            </p:cNvSpPr>
            <p:nvPr/>
          </p:nvSpPr>
          <p:spPr bwMode="auto">
            <a:xfrm>
              <a:off x="4252988" y="5835538"/>
              <a:ext cx="1189955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500"/>
                <a:t>Single 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4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E384F2AFE7FD4B908B837B344DB0E2" ma:contentTypeVersion="6" ma:contentTypeDescription="Create a new document." ma:contentTypeScope="" ma:versionID="61277ff05f2cd659d45899a0c4ba566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fcae872f4e0eac2cb12737aa2966f66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NIAIDTopic" minOccurs="0"/>
                <xsd:element ref="ns1:NIAIDDocType" minOccurs="0"/>
                <xsd:element ref="ns1:NIAIDCommunicationsSubTopi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internalName="PublishingExpirationDate">
      <xsd:simpleType>
        <xsd:restriction base="dms:Unknown"/>
      </xsd:simpleType>
    </xsd:element>
    <xsd:element name="NIAIDTopic" ma:index="11" nillable="true" ma:displayName="NIAID Topic" ma:format="Dropdown" ma:internalName="NIAIDTopic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cquisitions"/>
                    <xsd:enumeration value="Budget"/>
                    <xsd:enumeration value="Business Services"/>
                    <xsd:enumeration value="Clinical, Laboratory, and Science Research Resources"/>
                    <xsd:enumeration value="Communications and Publications Assistance"/>
                    <xsd:enumeration value="Ethics"/>
                    <xsd:enumeration value="Grants and Funding Management"/>
                    <xsd:enumeration value="Human Resources"/>
                    <xsd:enumeration value="Information Technology Services"/>
                    <xsd:enumeration value="Legislative, Public, and Media Relations"/>
                    <xsd:enumeration value="Meetings, Events, and Calendars"/>
                    <xsd:enumeration value="Postdoctoral Fellows"/>
                    <xsd:enumeration value="Property Management"/>
                    <xsd:enumeration value="Records Management"/>
                    <xsd:enumeration value="Space Management"/>
                    <xsd:enumeration value="Strategic Planning, Policy, and Evaluation"/>
                    <xsd:enumeration value="Technology Transfer"/>
                    <xsd:enumeration value="Training and Professional Development"/>
                    <xsd:enumeration value="Travel"/>
                  </xsd:restriction>
                </xsd:simpleType>
              </xsd:element>
            </xsd:sequence>
          </xsd:extension>
        </xsd:complexContent>
      </xsd:complexType>
    </xsd:element>
    <xsd:element name="NIAIDDocType" ma:index="12" nillable="true" ma:displayName="NIAID Document Type" ma:internalName="NIAIDDocTyp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nnouncements"/>
                    <xsd:enumeration value="Approvals"/>
                    <xsd:enumeration value="Blogs"/>
                    <xsd:enumeration value="Calendars and Schedules"/>
                    <xsd:enumeration value="Chapters, Sections, Modules, Units"/>
                    <xsd:enumeration value="Checklists"/>
                    <xsd:enumeration value="Codes and Classifications"/>
                    <xsd:enumeration value="Collaboration Sites"/>
                    <xsd:enumeration value="Computational Software"/>
                    <xsd:enumeration value="Computer Databases and Applications"/>
                    <xsd:enumeration value="Delegation of Authority"/>
                    <xsd:enumeration value="Dictionaries, Glossaries, and Thesauri"/>
                    <xsd:enumeration value="Directories"/>
                    <xsd:enumeration value="Flip Cards"/>
                    <xsd:enumeration value="Forms"/>
                    <xsd:enumeration value="Frequently Asked Questions"/>
                    <xsd:enumeration value="Graphics"/>
                    <xsd:enumeration value="Guidelines"/>
                    <xsd:enumeration value="Guides, Handbooks, and Manuals"/>
                    <xsd:enumeration value="Illustrations"/>
                    <xsd:enumeration value="Issue Lists"/>
                    <xsd:enumeration value="Logs (Documents)"/>
                    <xsd:enumeration value="Meeting Agendas"/>
                    <xsd:enumeration value="Memos"/>
                    <xsd:enumeration value="Minutes"/>
                    <xsd:enumeration value="Newsletters"/>
                    <xsd:enumeration value="Online Training"/>
                    <xsd:enumeration value="Organizational Charts"/>
                    <xsd:enumeration value="Outlines (Documents)"/>
                    <xsd:enumeration value="Overview/Description"/>
                    <xsd:enumeration value="Photographs"/>
                    <xsd:enumeration value="Policies"/>
                    <xsd:enumeration value="Project Overview"/>
                    <xsd:enumeration value="Question/Answer Format"/>
                    <xsd:enumeration value="Reports"/>
                    <xsd:enumeration value="Routing Slips"/>
                    <xsd:enumeration value="Samples and Templates"/>
                    <xsd:enumeration value="Speeches and Presentations"/>
                    <xsd:enumeration value="Standard Operating Procedures"/>
                    <xsd:enumeration value="Strategic Plans"/>
                    <xsd:enumeration value="Tables"/>
                    <xsd:enumeration value="Training Materials"/>
                    <xsd:enumeration value="Wikis"/>
                  </xsd:restriction>
                </xsd:simpleType>
              </xsd:element>
            </xsd:sequence>
          </xsd:extension>
        </xsd:complexContent>
      </xsd:complexType>
    </xsd:element>
    <xsd:element name="NIAIDCommunicationsSubTopic" ma:index="13" nillable="true" ma:displayName="Communications Sub-Topic" ma:format="Dropdown" ma:internalName="NIAIDCommunicationsSubTopic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General Publishing Guides and Services"/>
                    <xsd:enumeration value="Graphics and Audio Visual"/>
                    <xsd:enumeration value="NIAID Internal Communications"/>
                    <xsd:enumeration value="Publications"/>
                    <xsd:enumeration value="Web Sites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NIAIDDocType xmlns="http://schemas.microsoft.com/sharepoint/v3"/>
    <NIAIDCommunicationsSubTopic xmlns="http://schemas.microsoft.com/sharepoint/v3"/>
    <NIAIDTopic xmlns="http://schemas.microsoft.com/sharepoint/v3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D8334C-06DA-4EAF-B439-BB0EF10D27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F38145-5439-43FA-B7C8-87F78316D140}">
  <ds:schemaRefs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C1DB12-B65B-4C1F-9694-121E2CE855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59178</TotalTime>
  <Words>1492</Words>
  <Application>Microsoft Macintosh PowerPoint</Application>
  <PresentationFormat>On-screen Show (4:3)</PresentationFormat>
  <Paragraphs>305</Paragraphs>
  <Slides>41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9" baseType="lpstr">
      <vt:lpstr>Bliss-Medium</vt:lpstr>
      <vt:lpstr>Calibri</vt:lpstr>
      <vt:lpstr>Calibri Light</vt:lpstr>
      <vt:lpstr>Century Gothic</vt:lpstr>
      <vt:lpstr>GungsuhChe</vt:lpstr>
      <vt:lpstr>MS PGothic</vt:lpstr>
      <vt:lpstr>ＭＳ Ｐゴシック</vt:lpstr>
      <vt:lpstr>rtxr</vt:lpstr>
      <vt:lpstr>Tahoma</vt:lpstr>
      <vt:lpstr>Times New Roman</vt:lpstr>
      <vt:lpstr>Verdana</vt:lpstr>
      <vt:lpstr>Wingdings</vt:lpstr>
      <vt:lpstr>굴림</vt:lpstr>
      <vt:lpstr>휴먼옛체</vt:lpstr>
      <vt:lpstr>Arial</vt:lpstr>
      <vt:lpstr>Retrospect</vt:lpstr>
      <vt:lpstr>Equation</vt:lpstr>
      <vt:lpstr>Bitmap Image</vt:lpstr>
      <vt:lpstr>Biological Gene and Protein Networks and Their Place in Downstream Analysis</vt:lpstr>
      <vt:lpstr>Biological Networks</vt:lpstr>
      <vt:lpstr>Background Knowledge</vt:lpstr>
      <vt:lpstr>What is Gene Regulatory Network?</vt:lpstr>
      <vt:lpstr>PowerPoint Presentation</vt:lpstr>
      <vt:lpstr>Simplified Representation of GRN</vt:lpstr>
      <vt:lpstr>Directed vs. Undirected</vt:lpstr>
      <vt:lpstr>Basic Features</vt:lpstr>
      <vt:lpstr>Basic Features</vt:lpstr>
      <vt:lpstr>Basic Features</vt:lpstr>
      <vt:lpstr>Why Study GRN?</vt:lpstr>
      <vt:lpstr>Modeling Gene Regulatory Networks</vt:lpstr>
      <vt:lpstr>Boolean Network Example</vt:lpstr>
      <vt:lpstr>Boolean Network as Models of Gene Regulatory Networks</vt:lpstr>
      <vt:lpstr>Learning Causal Relationships</vt:lpstr>
      <vt:lpstr>Clearing up Confusion Between Correlation and Causation</vt:lpstr>
      <vt:lpstr>PowerPoint Presentation</vt:lpstr>
      <vt:lpstr>Prior knowledge greatly facilitates the meaningful interpretation of data.</vt:lpstr>
      <vt:lpstr>Upstream Regulator is the Weather, Downstream Effect is Increased Umbrella Use</vt:lpstr>
      <vt:lpstr>Causality vs. Correlation</vt:lpstr>
      <vt:lpstr>Learning Causal Relationship with Steady State Data</vt:lpstr>
      <vt:lpstr>RNAseq Data Treated the Same as Microarray Data</vt:lpstr>
      <vt:lpstr>How We Study Gene Causal Network?</vt:lpstr>
      <vt:lpstr>How we Study Gene Causal Network?</vt:lpstr>
      <vt:lpstr>Learning from Multiple Data Sources</vt:lpstr>
      <vt:lpstr>Learning Causality in Motifs</vt:lpstr>
      <vt:lpstr>Learning GRN  with Feedback Loops </vt:lpstr>
      <vt:lpstr>Learning GRN with Feedback Loops (Con’d)</vt:lpstr>
      <vt:lpstr>Protein-Protein Interactions</vt:lpstr>
      <vt:lpstr>Why Study Protein-Protein Interactions</vt:lpstr>
      <vt:lpstr>Reference Databases</vt:lpstr>
      <vt:lpstr>How to Study PPI?</vt:lpstr>
      <vt:lpstr>PowerPoint Presentation</vt:lpstr>
      <vt:lpstr>The Plan… </vt:lpstr>
      <vt:lpstr>PowerPoint Presentation</vt:lpstr>
      <vt:lpstr>GSEA</vt:lpstr>
      <vt:lpstr>DAVID</vt:lpstr>
      <vt:lpstr>IPA</vt:lpstr>
      <vt:lpstr>STRING</vt:lpstr>
      <vt:lpstr>Cytoscape</vt:lpstr>
      <vt:lpstr>BED-Tools</vt:lpstr>
    </vt:vector>
  </TitlesOfParts>
  <Company>NIAID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NIAID Branded Power Point Template</dc:title>
  <dc:creator>cfabry</dc:creator>
  <cp:lastModifiedBy>Squires, Richard (NIH/NIAID) [C]</cp:lastModifiedBy>
  <cp:revision>427</cp:revision>
  <cp:lastPrinted>2017-08-29T05:11:59Z</cp:lastPrinted>
  <dcterms:created xsi:type="dcterms:W3CDTF">2010-04-29T22:14:07Z</dcterms:created>
  <dcterms:modified xsi:type="dcterms:W3CDTF">2017-08-29T12:32:41Z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0x010100FCE384F2AFE7FD4B908B837B344DB0E2</vt:lpwstr>
  </property>
  <property fmtid="{D5CDD505-2E9C-101B-9397-08002B2CF9AE}" pid="3" name="TemplateUrl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</Properties>
</file>